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2" r:id="rId3"/>
    <p:sldId id="262" r:id="rId4"/>
    <p:sldId id="266" r:id="rId5"/>
    <p:sldId id="267" r:id="rId6"/>
    <p:sldId id="268" r:id="rId7"/>
    <p:sldId id="269" r:id="rId8"/>
    <p:sldId id="270" r:id="rId9"/>
    <p:sldId id="271" r:id="rId10"/>
    <p:sldId id="272" r:id="rId11"/>
    <p:sldId id="274" r:id="rId12"/>
    <p:sldId id="275" r:id="rId13"/>
    <p:sldId id="276" r:id="rId14"/>
    <p:sldId id="277" r:id="rId15"/>
    <p:sldId id="278" r:id="rId16"/>
    <p:sldId id="279" r:id="rId17"/>
    <p:sldId id="280" r:id="rId18"/>
    <p:sldId id="281" r:id="rId19"/>
    <p:sldId id="265" r:id="rId20"/>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F73943BD-E84D-4CCD-9C26-72F035011E72}" type="datetimeFigureOut">
              <a:rPr lang="es-MX" smtClean="0"/>
              <a:t>20/05/2016</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4131848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73943BD-E84D-4CCD-9C26-72F035011E72}" type="datetimeFigureOut">
              <a:rPr lang="es-MX" smtClean="0"/>
              <a:t>20/05/2016</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1492753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73943BD-E84D-4CCD-9C26-72F035011E72}" type="datetimeFigureOut">
              <a:rPr lang="es-MX" smtClean="0"/>
              <a:t>20/05/2016</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3478831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73943BD-E84D-4CCD-9C26-72F035011E72}" type="datetimeFigureOut">
              <a:rPr lang="es-MX" smtClean="0"/>
              <a:t>20/05/2016</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1808383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F73943BD-E84D-4CCD-9C26-72F035011E72}" type="datetimeFigureOut">
              <a:rPr lang="es-MX" smtClean="0"/>
              <a:t>20/05/2016</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884763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F73943BD-E84D-4CCD-9C26-72F035011E72}" type="datetimeFigureOut">
              <a:rPr lang="es-MX" smtClean="0"/>
              <a:t>20/05/2016</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1626668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F73943BD-E84D-4CCD-9C26-72F035011E72}" type="datetimeFigureOut">
              <a:rPr lang="es-MX" smtClean="0"/>
              <a:t>20/05/2016</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3948965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F73943BD-E84D-4CCD-9C26-72F035011E72}" type="datetimeFigureOut">
              <a:rPr lang="es-MX" smtClean="0"/>
              <a:t>20/05/2016</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35407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73943BD-E84D-4CCD-9C26-72F035011E72}" type="datetimeFigureOut">
              <a:rPr lang="es-MX" smtClean="0"/>
              <a:t>20/05/2016</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2172479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73943BD-E84D-4CCD-9C26-72F035011E72}" type="datetimeFigureOut">
              <a:rPr lang="es-MX" smtClean="0"/>
              <a:t>20/05/2016</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417335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73943BD-E84D-4CCD-9C26-72F035011E72}" type="datetimeFigureOut">
              <a:rPr lang="es-MX" smtClean="0"/>
              <a:t>20/05/2016</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268413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3943BD-E84D-4CCD-9C26-72F035011E72}" type="datetimeFigureOut">
              <a:rPr lang="es-MX" smtClean="0"/>
              <a:t>20/05/2016</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002E20-00AA-4AEA-8BF0-B06AFB2839BB}" type="slidenum">
              <a:rPr lang="es-MX" smtClean="0"/>
              <a:t>‹Nº›</a:t>
            </a:fld>
            <a:endParaRPr lang="es-MX"/>
          </a:p>
        </p:txBody>
      </p:sp>
    </p:spTree>
    <p:extLst>
      <p:ext uri="{BB962C8B-B14F-4D97-AF65-F5344CB8AC3E}">
        <p14:creationId xmlns:p14="http://schemas.microsoft.com/office/powerpoint/2010/main" val="30970826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3" Type="http://schemas.openxmlformats.org/officeDocument/2006/relationships/hyperlink" Target="https://luismiguelmanene.wordpress.com/2011/07/28/los-diagramas-de-flujo-su-definicion-objetivo-ventajas-elaboracion-fases-reglas-y-ejemplos-de-aplicaciones/" TargetMode="External"/><Relationship Id="rId2" Type="http://schemas.openxmlformats.org/officeDocument/2006/relationships/hyperlink" Target="https://pastranamoreno.files.wordpress.com/2012/05/ejercicios-resueltos.pdf" TargetMode="External"/><Relationship Id="rId1" Type="http://schemas.openxmlformats.org/officeDocument/2006/relationships/slideLayout" Target="../slideLayouts/slideLayout6.xml"/><Relationship Id="rId6" Type="http://schemas.openxmlformats.org/officeDocument/2006/relationships/image" Target="../media/image1.png"/><Relationship Id="rId5" Type="http://schemas.openxmlformats.org/officeDocument/2006/relationships/image" Target="../media/image2.png"/><Relationship Id="rId4" Type="http://schemas.openxmlformats.org/officeDocument/2006/relationships/hyperlink" Target="http://pseint.sourceforge.net/"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400433" y="562157"/>
            <a:ext cx="9144000" cy="2387600"/>
          </a:xfrm>
        </p:spPr>
        <p:txBody>
          <a:bodyPr>
            <a:normAutofit/>
          </a:bodyPr>
          <a:lstStyle/>
          <a:p>
            <a:r>
              <a:rPr lang="es-MX" sz="3000" b="1" dirty="0" smtClean="0">
                <a:latin typeface="Century Gothic" panose="020B0502020202020204" pitchFamily="34" charset="0"/>
              </a:rPr>
              <a:t>ESCUELA PREPARATORIA No.3 </a:t>
            </a:r>
            <a:endParaRPr lang="es-MX" sz="3000" b="1" dirty="0">
              <a:latin typeface="Century Gothic" panose="020B0502020202020204" pitchFamily="34" charset="0"/>
            </a:endParaRPr>
          </a:p>
        </p:txBody>
      </p:sp>
      <p:sp>
        <p:nvSpPr>
          <p:cNvPr id="3" name="Subtítulo 2"/>
          <p:cNvSpPr>
            <a:spLocks noGrp="1"/>
          </p:cNvSpPr>
          <p:nvPr>
            <p:ph type="subTitle" idx="1"/>
          </p:nvPr>
        </p:nvSpPr>
        <p:spPr>
          <a:xfrm>
            <a:off x="1400433" y="3163126"/>
            <a:ext cx="9144000" cy="2164778"/>
          </a:xfrm>
        </p:spPr>
        <p:txBody>
          <a:bodyPr>
            <a:normAutofit lnSpcReduction="10000"/>
          </a:bodyPr>
          <a:lstStyle/>
          <a:p>
            <a:r>
              <a:rPr lang="es-MX" i="1" dirty="0" smtClean="0">
                <a:latin typeface="Century Gothic" panose="020B0502020202020204" pitchFamily="34" charset="0"/>
              </a:rPr>
              <a:t>Área académica: </a:t>
            </a:r>
            <a:r>
              <a:rPr lang="es-MX" b="1" i="1" dirty="0" smtClean="0">
                <a:latin typeface="Century Gothic" panose="020B0502020202020204" pitchFamily="34" charset="0"/>
              </a:rPr>
              <a:t>Informática </a:t>
            </a:r>
          </a:p>
          <a:p>
            <a:r>
              <a:rPr lang="es-MX" i="1" dirty="0" smtClean="0">
                <a:latin typeface="Century Gothic" panose="020B0502020202020204" pitchFamily="34" charset="0"/>
              </a:rPr>
              <a:t>Tema: </a:t>
            </a:r>
            <a:r>
              <a:rPr lang="es-MX" b="1" i="1" dirty="0" smtClean="0">
                <a:latin typeface="Century Gothic" panose="020B0502020202020204" pitchFamily="34" charset="0"/>
              </a:rPr>
              <a:t>Tipos de datos</a:t>
            </a:r>
            <a:endParaRPr lang="es-MX" b="1" dirty="0">
              <a:latin typeface="Century Gothic" panose="020B0502020202020204" pitchFamily="34" charset="0"/>
            </a:endParaRPr>
          </a:p>
          <a:p>
            <a:r>
              <a:rPr lang="es-MX" i="1" dirty="0" smtClean="0">
                <a:latin typeface="Century Gothic" panose="020B0502020202020204" pitchFamily="34" charset="0"/>
              </a:rPr>
              <a:t>Profesora</a:t>
            </a:r>
            <a:r>
              <a:rPr lang="es-MX" dirty="0" smtClean="0">
                <a:latin typeface="Century Gothic" panose="020B0502020202020204" pitchFamily="34" charset="0"/>
              </a:rPr>
              <a:t>: </a:t>
            </a:r>
            <a:r>
              <a:rPr lang="es-MX" b="1" dirty="0" smtClean="0">
                <a:latin typeface="Century Gothic" panose="020B0502020202020204" pitchFamily="34" charset="0"/>
              </a:rPr>
              <a:t>Alba Nubia Rodríguez Solís.</a:t>
            </a:r>
          </a:p>
          <a:p>
            <a:r>
              <a:rPr lang="es-MX" i="1" dirty="0">
                <a:latin typeface="Century Gothic" panose="020B0502020202020204" pitchFamily="34" charset="0"/>
              </a:rPr>
              <a:t>Periodo</a:t>
            </a:r>
            <a:r>
              <a:rPr lang="es-MX" i="1" dirty="0" smtClean="0">
                <a:latin typeface="Century Gothic" panose="020B0502020202020204" pitchFamily="34" charset="0"/>
              </a:rPr>
              <a:t>: </a:t>
            </a:r>
            <a:r>
              <a:rPr lang="es-MX" b="1" i="1" dirty="0" smtClean="0">
                <a:latin typeface="Century Gothic" panose="020B0502020202020204" pitchFamily="34" charset="0"/>
              </a:rPr>
              <a:t>Enero- Junio 2016</a:t>
            </a:r>
            <a:endParaRPr lang="es-MX" b="1" dirty="0">
              <a:latin typeface="Century Gothic" panose="020B0502020202020204" pitchFamily="34" charset="0"/>
            </a:endParaRPr>
          </a:p>
          <a:p>
            <a:r>
              <a:rPr lang="es-MX" i="1" dirty="0" smtClean="0">
                <a:latin typeface="Century Gothic" panose="020B0502020202020204" pitchFamily="34" charset="0"/>
              </a:rPr>
              <a:t>Materia: </a:t>
            </a:r>
            <a:r>
              <a:rPr lang="es-MX" altLang="es-MX" b="1" dirty="0">
                <a:latin typeface="Century Gothic" panose="020B0502020202020204" pitchFamily="34" charset="0"/>
              </a:rPr>
              <a:t>informática IV (</a:t>
            </a:r>
            <a:r>
              <a:rPr lang="es-MX" altLang="es-MX" b="1" dirty="0" smtClean="0">
                <a:latin typeface="Century Gothic" panose="020B0502020202020204" pitchFamily="34" charset="0"/>
              </a:rPr>
              <a:t>Algoritmos)</a:t>
            </a:r>
            <a:endParaRPr lang="es-MX" b="1" dirty="0" smtClean="0">
              <a:latin typeface="Century Gothic" panose="020B0502020202020204" pitchFamily="34" charset="0"/>
            </a:endParaRPr>
          </a:p>
          <a:p>
            <a:endParaRPr lang="es-MX" dirty="0" smtClean="0">
              <a:latin typeface="Century Gothic" panose="020B0502020202020204" pitchFamily="34" charset="0"/>
            </a:endParaRPr>
          </a:p>
          <a:p>
            <a:endParaRPr lang="es-MX" dirty="0" smtClean="0">
              <a:latin typeface="Century Gothic" panose="020B0502020202020204" pitchFamily="34" charset="0"/>
            </a:endParaRPr>
          </a:p>
          <a:p>
            <a:endParaRPr lang="es-MX" dirty="0">
              <a:latin typeface="Century Gothic" panose="020B0502020202020204" pitchFamily="34" charset="0"/>
            </a:endParaRP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28811" y="22418"/>
            <a:ext cx="3038475" cy="1809750"/>
          </a:xfrm>
          <a:prstGeom prst="rect">
            <a:avLst/>
          </a:prstGeom>
        </p:spPr>
      </p:pic>
      <p:pic>
        <p:nvPicPr>
          <p:cNvPr id="5" name="Imagen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3093" y="69828"/>
            <a:ext cx="1267340" cy="1548971"/>
          </a:xfrm>
          <a:prstGeom prst="rect">
            <a:avLst/>
          </a:prstGeom>
        </p:spPr>
      </p:pic>
    </p:spTree>
    <p:extLst>
      <p:ext uri="{BB962C8B-B14F-4D97-AF65-F5344CB8AC3E}">
        <p14:creationId xmlns:p14="http://schemas.microsoft.com/office/powerpoint/2010/main" val="21064248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76400" y="799260"/>
            <a:ext cx="10515600" cy="1325563"/>
          </a:xfrm>
        </p:spPr>
        <p:txBody>
          <a:bodyPr>
            <a:normAutofit fontScale="90000"/>
          </a:bodyPr>
          <a:lstStyle/>
          <a:p>
            <a:pPr lvl="1">
              <a:defRPr/>
            </a:pP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200" b="1" dirty="0" smtClean="0">
                <a:solidFill>
                  <a:schemeClr val="tx1"/>
                </a:solidFill>
              </a:rPr>
              <a:t>Tipos </a:t>
            </a:r>
            <a:r>
              <a:rPr lang="es-MX" sz="2200" b="1" dirty="0">
                <a:solidFill>
                  <a:schemeClr val="tx1"/>
                </a:solidFill>
              </a:rPr>
              <a:t>de datos</a:t>
            </a:r>
            <a:r>
              <a:rPr lang="es-MX" sz="2200" b="1" dirty="0">
                <a:solidFill>
                  <a:srgbClr val="C00000"/>
                </a:solidFill>
              </a:rPr>
              <a:t/>
            </a:r>
            <a:br>
              <a:rPr lang="es-MX" sz="2200" b="1" dirty="0">
                <a:solidFill>
                  <a:srgbClr val="C00000"/>
                </a:solidFill>
              </a:rPr>
            </a:br>
            <a:r>
              <a:rPr lang="es-MX" sz="2200" b="1" dirty="0"/>
              <a:t>2.2 Complejos</a:t>
            </a:r>
            <a:br>
              <a:rPr lang="es-MX" sz="2200" b="1" dirty="0"/>
            </a:br>
            <a:r>
              <a:rPr lang="es-MX" sz="2200" b="1" dirty="0"/>
              <a:t>	2.2.1 Arreglos</a:t>
            </a:r>
            <a:r>
              <a:rPr lang="es-MX" sz="2800" b="1" dirty="0">
                <a:effectLst>
                  <a:outerShdw blurRad="38100" dist="38100" dir="2700000" algn="tl">
                    <a:srgbClr val="000000">
                      <a:alpha val="43137"/>
                    </a:srgbClr>
                  </a:outerShdw>
                </a:effectLst>
              </a:rPr>
              <a:t/>
            </a:r>
            <a:br>
              <a:rPr lang="es-MX" sz="2800" b="1" dirty="0">
                <a:effectLst>
                  <a:outerShdw blurRad="38100" dist="38100" dir="2700000" algn="tl">
                    <a:srgbClr val="000000">
                      <a:alpha val="43137"/>
                    </a:srgbClr>
                  </a:outerShdw>
                </a:effectLst>
              </a:rPr>
            </a:br>
            <a:r>
              <a:rPr lang="es-MX" sz="2800" b="1" dirty="0">
                <a:effectLst>
                  <a:outerShdw blurRad="38100" dist="38100" dir="2700000" algn="tl">
                    <a:srgbClr val="000000">
                      <a:alpha val="43137"/>
                    </a:srgbClr>
                  </a:outerShdw>
                </a:effectLst>
              </a:rPr>
              <a:t/>
            </a:r>
            <a:br>
              <a:rPr lang="es-MX" sz="2800" b="1" dirty="0">
                <a:effectLst>
                  <a:outerShdw blurRad="38100" dist="38100" dir="2700000" algn="tl">
                    <a:srgbClr val="000000">
                      <a:alpha val="43137"/>
                    </a:srgbClr>
                  </a:outerShdw>
                </a:effectLst>
              </a:rPr>
            </a:br>
            <a:r>
              <a:rPr lang="es-MX" sz="2800" b="1" dirty="0" smtClean="0">
                <a:solidFill>
                  <a:srgbClr val="A50021"/>
                </a:solidFill>
                <a:effectLst>
                  <a:outerShdw blurRad="38100" dist="38100" dir="2700000" algn="tl">
                    <a:srgbClr val="000000">
                      <a:alpha val="43137"/>
                    </a:srgbClr>
                  </a:outerShdw>
                </a:effectLst>
              </a:rPr>
              <a:t/>
            </a:r>
            <a:br>
              <a:rPr lang="es-MX" sz="2800" b="1" dirty="0" smtClean="0">
                <a:solidFill>
                  <a:srgbClr val="A50021"/>
                </a:solidFill>
                <a:effectLst>
                  <a:outerShdw blurRad="38100" dist="38100" dir="2700000" algn="tl">
                    <a:srgbClr val="000000">
                      <a:alpha val="43137"/>
                    </a:srgbClr>
                  </a:outerShdw>
                </a:effectLst>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endParaRPr lang="es-MX" sz="2800" u="sng"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654908" y="1355617"/>
            <a:ext cx="10600038" cy="4351338"/>
          </a:xfrm>
        </p:spPr>
        <p:txBody>
          <a:bodyPr>
            <a:normAutofit/>
          </a:bodyPr>
          <a:lstStyle/>
          <a:p>
            <a:pPr marL="0" indent="0" algn="ctr">
              <a:buNone/>
            </a:pPr>
            <a:endParaRPr lang="es-MX" altLang="es-MX" sz="1800" b="1" dirty="0" smtClean="0"/>
          </a:p>
          <a:p>
            <a:pPr marL="0" indent="0" algn="ctr">
              <a:buNone/>
            </a:pPr>
            <a:endParaRPr lang="es-MX" altLang="es-MX" sz="1800" b="1" dirty="0"/>
          </a:p>
          <a:p>
            <a:pPr marL="0" indent="0" algn="just">
              <a:buNone/>
            </a:pPr>
            <a:endParaRPr lang="es-MX" altLang="es-MX" sz="2400" dirty="0" smtClean="0">
              <a:ea typeface="Batang" panose="02030600000101010101" pitchFamily="18" charset="-127"/>
              <a:cs typeface="Arial" panose="020B0604020202020204" pitchFamily="34" charset="0"/>
            </a:endParaRPr>
          </a:p>
          <a:p>
            <a:pPr algn="just">
              <a:lnSpc>
                <a:spcPct val="150000"/>
              </a:lnSpc>
              <a:spcBef>
                <a:spcPct val="0"/>
              </a:spcBef>
              <a:buFontTx/>
              <a:buNone/>
              <a:defRPr/>
            </a:pPr>
            <a:r>
              <a:rPr lang="es-MX" altLang="es-MX" sz="2000" dirty="0">
                <a:latin typeface="Arial" panose="020B0604020202020204" pitchFamily="34" charset="0"/>
                <a:cs typeface="Arial" panose="020B0604020202020204" pitchFamily="34" charset="0"/>
              </a:rPr>
              <a:t>Los arreglos son una colección de datos finita, homogénea y ordenada de elementos </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Manene</a:t>
            </a:r>
            <a:r>
              <a:rPr lang="es-MX" sz="2000" dirty="0">
                <a:latin typeface="Arial" panose="020B0604020202020204" pitchFamily="34" charset="0"/>
                <a:cs typeface="Arial" panose="020B0604020202020204" pitchFamily="34" charset="0"/>
              </a:rPr>
              <a:t>, 2011)</a:t>
            </a:r>
            <a:r>
              <a:rPr lang="es-MX" altLang="es-MX" sz="2000" dirty="0">
                <a:latin typeface="Arial" panose="020B0604020202020204" pitchFamily="34" charset="0"/>
                <a:cs typeface="Arial" panose="020B0604020202020204" pitchFamily="34" charset="0"/>
              </a:rPr>
              <a:t>.</a:t>
            </a:r>
          </a:p>
          <a:p>
            <a:pPr algn="just">
              <a:lnSpc>
                <a:spcPct val="150000"/>
              </a:lnSpc>
              <a:spcBef>
                <a:spcPct val="0"/>
              </a:spcBef>
              <a:buFontTx/>
              <a:buNone/>
              <a:defRPr/>
            </a:pPr>
            <a:r>
              <a:rPr lang="es-MX" altLang="es-MX" sz="2000"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Finita:</a:t>
            </a:r>
            <a:r>
              <a:rPr lang="es-MX" altLang="es-MX" sz="2000" dirty="0">
                <a:latin typeface="Arial" panose="020B0604020202020204" pitchFamily="34" charset="0"/>
                <a:cs typeface="Arial" panose="020B0604020202020204" pitchFamily="34" charset="0"/>
              </a:rPr>
              <a:t> Es porque todo arreglo tiene un límite máximo de elementos que lo forman.</a:t>
            </a:r>
          </a:p>
          <a:p>
            <a:pPr algn="just">
              <a:lnSpc>
                <a:spcPct val="150000"/>
              </a:lnSpc>
              <a:spcBef>
                <a:spcPct val="0"/>
              </a:spcBef>
              <a:buFontTx/>
              <a:buNone/>
              <a:defRPr/>
            </a:pPr>
            <a:r>
              <a:rPr lang="es-MX" altLang="es-MX" sz="2000"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Homogénea: </a:t>
            </a:r>
            <a:r>
              <a:rPr lang="es-MX" altLang="es-MX" sz="2000" i="1" dirty="0">
                <a:latin typeface="Arial" panose="020B0604020202020204" pitchFamily="34" charset="0"/>
                <a:cs typeface="Arial" panose="020B0604020202020204" pitchFamily="34" charset="0"/>
              </a:rPr>
              <a:t> </a:t>
            </a:r>
            <a:r>
              <a:rPr lang="es-MX" altLang="es-MX" sz="2000" dirty="0">
                <a:latin typeface="Arial" panose="020B0604020202020204" pitchFamily="34" charset="0"/>
                <a:cs typeface="Arial" panose="020B0604020202020204" pitchFamily="34" charset="0"/>
              </a:rPr>
              <a:t>Los elementos de un arreglo son del mismo tipo.</a:t>
            </a:r>
          </a:p>
          <a:p>
            <a:pPr algn="just">
              <a:lnSpc>
                <a:spcPct val="150000"/>
              </a:lnSpc>
              <a:spcBef>
                <a:spcPct val="0"/>
              </a:spcBef>
              <a:buFontTx/>
              <a:buNone/>
              <a:defRPr/>
            </a:pPr>
            <a:r>
              <a:rPr lang="es-MX" altLang="es-MX" sz="2000"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Ordenada:  </a:t>
            </a:r>
            <a:r>
              <a:rPr lang="es-MX" altLang="es-MX" sz="2000" dirty="0">
                <a:latin typeface="Arial" panose="020B0604020202020204" pitchFamily="34" charset="0"/>
                <a:cs typeface="Arial" panose="020B0604020202020204" pitchFamily="34" charset="0"/>
              </a:rPr>
              <a:t>Lleva una secuencia ordenada de los elementos, de forma ascendente o descendente.</a:t>
            </a:r>
          </a:p>
          <a:p>
            <a:pPr marL="0" indent="0" algn="just">
              <a:buNone/>
            </a:pPr>
            <a:endParaRPr lang="es-MX" altLang="es-MX" sz="2400" dirty="0" smtClean="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76" y="76801"/>
            <a:ext cx="1267340" cy="1548971"/>
          </a:xfrm>
          <a:prstGeom prst="rect">
            <a:avLst/>
          </a:prstGeom>
        </p:spPr>
      </p:pic>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53525" y="0"/>
            <a:ext cx="3038475" cy="1809750"/>
          </a:xfrm>
          <a:prstGeom prst="rect">
            <a:avLst/>
          </a:prstGeom>
        </p:spPr>
      </p:pic>
    </p:spTree>
    <p:extLst>
      <p:ext uri="{BB962C8B-B14F-4D97-AF65-F5344CB8AC3E}">
        <p14:creationId xmlns:p14="http://schemas.microsoft.com/office/powerpoint/2010/main" val="28771166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13587" y="484187"/>
            <a:ext cx="10515600" cy="1325563"/>
          </a:xfrm>
        </p:spPr>
        <p:txBody>
          <a:bodyPr>
            <a:normAutofit fontScale="90000"/>
          </a:bodyPr>
          <a:lstStyle/>
          <a:p>
            <a:pPr lvl="1">
              <a:defRPr/>
            </a:pP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b="1" dirty="0" smtClean="0">
                <a:solidFill>
                  <a:schemeClr val="tx1"/>
                </a:solidFill>
                <a:effectLst>
                  <a:outerShdw blurRad="38100" dist="38100" dir="2700000" algn="tl">
                    <a:srgbClr val="000000">
                      <a:alpha val="43137"/>
                    </a:srgbClr>
                  </a:outerShdw>
                </a:effectLst>
              </a:rPr>
              <a:t>Tipos </a:t>
            </a:r>
            <a:r>
              <a:rPr lang="es-MX" sz="2800" b="1" dirty="0">
                <a:solidFill>
                  <a:schemeClr val="tx1"/>
                </a:solidFill>
                <a:effectLst>
                  <a:outerShdw blurRad="38100" dist="38100" dir="2700000" algn="tl">
                    <a:srgbClr val="000000">
                      <a:alpha val="43137"/>
                    </a:srgbClr>
                  </a:outerShdw>
                </a:effectLst>
              </a:rPr>
              <a:t>de datos</a:t>
            </a:r>
            <a:r>
              <a:rPr lang="es-MX" sz="2800" b="1" dirty="0">
                <a:solidFill>
                  <a:srgbClr val="C00000"/>
                </a:solidFill>
                <a:effectLst>
                  <a:outerShdw blurRad="38100" dist="38100" dir="2700000" algn="tl">
                    <a:srgbClr val="000000">
                      <a:alpha val="43137"/>
                    </a:srgbClr>
                  </a:outerShdw>
                </a:effectLst>
              </a:rPr>
              <a:t/>
            </a:r>
            <a:br>
              <a:rPr lang="es-MX" sz="2800" b="1" dirty="0">
                <a:solidFill>
                  <a:srgbClr val="C00000"/>
                </a:solidFill>
                <a:effectLst>
                  <a:outerShdw blurRad="38100" dist="38100" dir="2700000" algn="tl">
                    <a:srgbClr val="000000">
                      <a:alpha val="43137"/>
                    </a:srgbClr>
                  </a:outerShdw>
                </a:effectLst>
              </a:rPr>
            </a:br>
            <a:r>
              <a:rPr lang="es-MX" sz="2800" b="1" dirty="0">
                <a:effectLst>
                  <a:outerShdw blurRad="38100" dist="38100" dir="2700000" algn="tl">
                    <a:srgbClr val="000000">
                      <a:alpha val="43137"/>
                    </a:srgbClr>
                  </a:outerShdw>
                </a:effectLst>
              </a:rPr>
              <a:t>2.2 Complejos</a:t>
            </a:r>
            <a:br>
              <a:rPr lang="es-MX" sz="2800" b="1" dirty="0">
                <a:effectLst>
                  <a:outerShdw blurRad="38100" dist="38100" dir="2700000" algn="tl">
                    <a:srgbClr val="000000">
                      <a:alpha val="43137"/>
                    </a:srgbClr>
                  </a:outerShdw>
                </a:effectLst>
              </a:rPr>
            </a:br>
            <a:r>
              <a:rPr lang="es-MX" sz="2800" b="1" dirty="0">
                <a:effectLst>
                  <a:outerShdw blurRad="38100" dist="38100" dir="2700000" algn="tl">
                    <a:srgbClr val="000000">
                      <a:alpha val="43137"/>
                    </a:srgbClr>
                  </a:outerShdw>
                </a:effectLst>
              </a:rPr>
              <a:t>	2.2.1 Arreglos</a:t>
            </a:r>
            <a:br>
              <a:rPr lang="es-MX" sz="2800" b="1" dirty="0">
                <a:effectLst>
                  <a:outerShdw blurRad="38100" dist="38100" dir="2700000" algn="tl">
                    <a:srgbClr val="000000">
                      <a:alpha val="43137"/>
                    </a:srgbClr>
                  </a:outerShdw>
                </a:effectLst>
              </a:rPr>
            </a:br>
            <a:r>
              <a:rPr lang="es-MX" sz="2800" b="1" dirty="0">
                <a:effectLst>
                  <a:outerShdw blurRad="38100" dist="38100" dir="2700000" algn="tl">
                    <a:srgbClr val="000000">
                      <a:alpha val="43137"/>
                    </a:srgbClr>
                  </a:outerShdw>
                </a:effectLst>
              </a:rPr>
              <a:t>2.2.1.1Unidimensionales</a:t>
            </a:r>
            <a:br>
              <a:rPr lang="es-MX" sz="2800" b="1" dirty="0">
                <a:effectLst>
                  <a:outerShdw blurRad="38100" dist="38100" dir="2700000" algn="tl">
                    <a:srgbClr val="000000">
                      <a:alpha val="43137"/>
                    </a:srgbClr>
                  </a:outerShdw>
                </a:effectLst>
              </a:rPr>
            </a:br>
            <a:r>
              <a:rPr lang="es-MX" sz="2800" b="1" dirty="0">
                <a:effectLst>
                  <a:outerShdw blurRad="38100" dist="38100" dir="2700000" algn="tl">
                    <a:srgbClr val="000000">
                      <a:alpha val="43137"/>
                    </a:srgbClr>
                  </a:outerShdw>
                </a:effectLst>
              </a:rPr>
              <a:t/>
            </a:r>
            <a:br>
              <a:rPr lang="es-MX" sz="2800" b="1" dirty="0">
                <a:effectLst>
                  <a:outerShdw blurRad="38100" dist="38100" dir="2700000" algn="tl">
                    <a:srgbClr val="000000">
                      <a:alpha val="43137"/>
                    </a:srgbClr>
                  </a:outerShdw>
                </a:effectLst>
              </a:rPr>
            </a:br>
            <a:r>
              <a:rPr lang="es-MX" sz="2800" b="1" dirty="0" smtClean="0">
                <a:solidFill>
                  <a:srgbClr val="A50021"/>
                </a:solidFill>
                <a:effectLst>
                  <a:outerShdw blurRad="38100" dist="38100" dir="2700000" algn="tl">
                    <a:srgbClr val="000000">
                      <a:alpha val="43137"/>
                    </a:srgbClr>
                  </a:outerShdw>
                </a:effectLst>
              </a:rPr>
              <a:t/>
            </a:r>
            <a:br>
              <a:rPr lang="es-MX" sz="2800" b="1" dirty="0" smtClean="0">
                <a:solidFill>
                  <a:srgbClr val="A50021"/>
                </a:solidFill>
                <a:effectLst>
                  <a:outerShdw blurRad="38100" dist="38100" dir="2700000" algn="tl">
                    <a:srgbClr val="000000">
                      <a:alpha val="43137"/>
                    </a:srgbClr>
                  </a:outerShdw>
                </a:effectLst>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endParaRPr lang="es-MX" sz="2800" u="sng"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495517" y="2109959"/>
            <a:ext cx="10600038" cy="4351338"/>
          </a:xfrm>
        </p:spPr>
        <p:txBody>
          <a:bodyPr>
            <a:normAutofit fontScale="25000" lnSpcReduction="20000"/>
          </a:bodyPr>
          <a:lstStyle/>
          <a:p>
            <a:pPr marL="0" indent="0" algn="ctr">
              <a:buNone/>
            </a:pPr>
            <a:endParaRPr lang="es-MX" altLang="es-MX" sz="1800" b="1" dirty="0" smtClean="0"/>
          </a:p>
          <a:p>
            <a:pPr marL="0" indent="0" algn="ctr">
              <a:buNone/>
            </a:pPr>
            <a:endParaRPr lang="es-MX" altLang="es-MX" sz="1800" b="1" dirty="0"/>
          </a:p>
          <a:p>
            <a:pPr marL="0" indent="0" algn="just">
              <a:buNone/>
            </a:pPr>
            <a:endParaRPr lang="es-MX" altLang="es-MX" sz="2400" dirty="0" smtClean="0">
              <a:ea typeface="Batang" panose="02030600000101010101" pitchFamily="18" charset="-127"/>
              <a:cs typeface="Arial" panose="020B0604020202020204" pitchFamily="34" charset="0"/>
            </a:endParaRPr>
          </a:p>
          <a:p>
            <a:pPr algn="just">
              <a:lnSpc>
                <a:spcPct val="150000"/>
              </a:lnSpc>
              <a:spcBef>
                <a:spcPct val="0"/>
              </a:spcBef>
              <a:buFontTx/>
              <a:buNone/>
            </a:pPr>
            <a:r>
              <a:rPr lang="es-MX" altLang="es-MX" sz="6200" dirty="0">
                <a:latin typeface="Arial" panose="020B0604020202020204" pitchFamily="34" charset="0"/>
                <a:cs typeface="Arial" panose="020B0604020202020204" pitchFamily="34" charset="0"/>
              </a:rPr>
              <a:t>Son una lista de datos variables (llamados también elementos del arreglo) de un mismo tipo haciendo referencia con un nombre común.   Siendo una estructura natural para modelar listas de elementos iguales (</a:t>
            </a:r>
            <a:r>
              <a:rPr lang="es-MX" altLang="es-MX" sz="6200" dirty="0" err="1">
                <a:latin typeface="Arial" panose="020B0604020202020204" pitchFamily="34" charset="0"/>
                <a:cs typeface="Arial" panose="020B0604020202020204" pitchFamily="34" charset="0"/>
              </a:rPr>
              <a:t>Manene</a:t>
            </a:r>
            <a:r>
              <a:rPr lang="es-MX" altLang="es-MX" sz="6200" dirty="0">
                <a:latin typeface="Arial" panose="020B0604020202020204" pitchFamily="34" charset="0"/>
                <a:cs typeface="Arial" panose="020B0604020202020204" pitchFamily="34" charset="0"/>
              </a:rPr>
              <a:t>, 2011).</a:t>
            </a:r>
          </a:p>
          <a:p>
            <a:pPr algn="just">
              <a:lnSpc>
                <a:spcPct val="150000"/>
              </a:lnSpc>
              <a:spcBef>
                <a:spcPct val="0"/>
              </a:spcBef>
              <a:buFontTx/>
              <a:buNone/>
            </a:pPr>
            <a:r>
              <a:rPr lang="es-MX" altLang="es-MX" sz="6200" dirty="0">
                <a:latin typeface="Arial" panose="020B0604020202020204" pitchFamily="34" charset="0"/>
                <a:cs typeface="Arial" panose="020B0604020202020204" pitchFamily="34" charset="0"/>
              </a:rPr>
              <a:t>Sintaxis:</a:t>
            </a:r>
          </a:p>
          <a:p>
            <a:pPr algn="ctr">
              <a:lnSpc>
                <a:spcPct val="150000"/>
              </a:lnSpc>
              <a:spcBef>
                <a:spcPct val="0"/>
              </a:spcBef>
              <a:buFontTx/>
              <a:buNone/>
            </a:pPr>
            <a:r>
              <a:rPr lang="es-MX" altLang="es-MX" sz="6200" i="1" dirty="0" err="1">
                <a:solidFill>
                  <a:srgbClr val="00CC00"/>
                </a:solidFill>
                <a:latin typeface="Arial" panose="020B0604020202020204" pitchFamily="34" charset="0"/>
                <a:cs typeface="Arial" panose="020B0604020202020204" pitchFamily="34" charset="0"/>
              </a:rPr>
              <a:t>tipo_dato</a:t>
            </a:r>
            <a:r>
              <a:rPr lang="es-MX" altLang="es-MX" sz="6200" dirty="0">
                <a:latin typeface="Arial" panose="020B0604020202020204" pitchFamily="34" charset="0"/>
                <a:cs typeface="Arial" panose="020B0604020202020204" pitchFamily="34" charset="0"/>
              </a:rPr>
              <a:t> </a:t>
            </a:r>
            <a:r>
              <a:rPr lang="es-MX" altLang="es-MX" sz="6200" dirty="0">
                <a:solidFill>
                  <a:srgbClr val="0000CC"/>
                </a:solidFill>
                <a:latin typeface="Arial" panose="020B0604020202020204" pitchFamily="34" charset="0"/>
                <a:cs typeface="Arial" panose="020B0604020202020204" pitchFamily="34" charset="0"/>
              </a:rPr>
              <a:t>identificador</a:t>
            </a:r>
            <a:r>
              <a:rPr lang="es-MX" altLang="es-MX" sz="6200" dirty="0">
                <a:latin typeface="Arial" panose="020B0604020202020204" pitchFamily="34" charset="0"/>
                <a:cs typeface="Arial" panose="020B0604020202020204" pitchFamily="34" charset="0"/>
              </a:rPr>
              <a:t> </a:t>
            </a:r>
            <a:r>
              <a:rPr lang="es-MX" altLang="es-MX" sz="6200" i="1" dirty="0">
                <a:solidFill>
                  <a:srgbClr val="FC0404"/>
                </a:solidFill>
                <a:latin typeface="Arial" panose="020B0604020202020204" pitchFamily="34" charset="0"/>
                <a:cs typeface="Arial" panose="020B0604020202020204" pitchFamily="34" charset="0"/>
              </a:rPr>
              <a:t>[tamaño</a:t>
            </a:r>
            <a:r>
              <a:rPr lang="es-MX" altLang="es-MX" sz="6200" i="1" dirty="0" smtClean="0">
                <a:solidFill>
                  <a:srgbClr val="FC0404"/>
                </a:solidFill>
                <a:latin typeface="Arial" panose="020B0604020202020204" pitchFamily="34" charset="0"/>
                <a:cs typeface="Arial" panose="020B0604020202020204" pitchFamily="34" charset="0"/>
              </a:rPr>
              <a:t>];</a:t>
            </a:r>
            <a:endParaRPr lang="es-MX" altLang="es-MX" sz="6200" i="1" dirty="0">
              <a:solidFill>
                <a:srgbClr val="00CC00"/>
              </a:solidFill>
              <a:latin typeface="Arial" panose="020B0604020202020204" pitchFamily="34" charset="0"/>
              <a:cs typeface="Arial" panose="020B0604020202020204" pitchFamily="34" charset="0"/>
            </a:endParaRPr>
          </a:p>
          <a:p>
            <a:pPr algn="just">
              <a:lnSpc>
                <a:spcPct val="150000"/>
              </a:lnSpc>
              <a:spcBef>
                <a:spcPct val="0"/>
              </a:spcBef>
              <a:buFontTx/>
              <a:buNone/>
            </a:pPr>
            <a:r>
              <a:rPr lang="es-MX" altLang="es-MX" sz="6200" i="1" dirty="0" err="1">
                <a:solidFill>
                  <a:srgbClr val="00CC00"/>
                </a:solidFill>
                <a:latin typeface="Arial" panose="020B0604020202020204" pitchFamily="34" charset="0"/>
                <a:cs typeface="Arial" panose="020B0604020202020204" pitchFamily="34" charset="0"/>
              </a:rPr>
              <a:t>tipo_dato</a:t>
            </a:r>
            <a:r>
              <a:rPr lang="es-MX" altLang="es-MX" sz="6200" i="1" dirty="0">
                <a:solidFill>
                  <a:srgbClr val="00CC00"/>
                </a:solidFill>
                <a:latin typeface="Arial" panose="020B0604020202020204" pitchFamily="34" charset="0"/>
                <a:cs typeface="Arial" panose="020B0604020202020204" pitchFamily="34" charset="0"/>
              </a:rPr>
              <a:t> </a:t>
            </a:r>
            <a:r>
              <a:rPr lang="es-MX" altLang="es-MX" sz="6200" i="1" dirty="0">
                <a:latin typeface="Arial" panose="020B0604020202020204" pitchFamily="34" charset="0"/>
                <a:cs typeface="Arial" panose="020B0604020202020204" pitchFamily="34" charset="0"/>
                <a:sym typeface="Wingdings" panose="05000000000000000000" pitchFamily="2" charset="2"/>
              </a:rPr>
              <a:t> indica el tipo de dato o elemento a trabajar.</a:t>
            </a:r>
          </a:p>
          <a:p>
            <a:pPr algn="just">
              <a:lnSpc>
                <a:spcPct val="150000"/>
              </a:lnSpc>
              <a:spcBef>
                <a:spcPct val="0"/>
              </a:spcBef>
              <a:buFontTx/>
              <a:buNone/>
            </a:pPr>
            <a:r>
              <a:rPr lang="es-MX" altLang="es-MX" sz="6200" dirty="0">
                <a:solidFill>
                  <a:srgbClr val="0000CC"/>
                </a:solidFill>
                <a:latin typeface="Arial" panose="020B0604020202020204" pitchFamily="34" charset="0"/>
                <a:cs typeface="Arial" panose="020B0604020202020204" pitchFamily="34" charset="0"/>
              </a:rPr>
              <a:t>Identificador </a:t>
            </a:r>
            <a:r>
              <a:rPr lang="es-MX" altLang="es-MX" sz="6200" dirty="0">
                <a:latin typeface="Arial" panose="020B0604020202020204" pitchFamily="34" charset="0"/>
                <a:cs typeface="Arial" panose="020B0604020202020204" pitchFamily="34" charset="0"/>
                <a:sym typeface="Wingdings" panose="05000000000000000000" pitchFamily="2" charset="2"/>
              </a:rPr>
              <a:t> nombre que se le va a identificar al arreglo durante todo el programa o algoritmo.</a:t>
            </a:r>
            <a:endParaRPr lang="es-MX" altLang="es-MX" sz="6200" i="1" dirty="0">
              <a:latin typeface="Arial" panose="020B0604020202020204" pitchFamily="34" charset="0"/>
              <a:cs typeface="Arial" panose="020B0604020202020204" pitchFamily="34" charset="0"/>
            </a:endParaRPr>
          </a:p>
          <a:p>
            <a:pPr algn="just">
              <a:lnSpc>
                <a:spcPct val="150000"/>
              </a:lnSpc>
              <a:spcBef>
                <a:spcPct val="0"/>
              </a:spcBef>
              <a:buFontTx/>
              <a:buNone/>
            </a:pPr>
            <a:r>
              <a:rPr lang="es-MX" altLang="es-MX" sz="6200" i="1" dirty="0">
                <a:solidFill>
                  <a:srgbClr val="FC0404"/>
                </a:solidFill>
                <a:latin typeface="Arial" panose="020B0604020202020204" pitchFamily="34" charset="0"/>
                <a:cs typeface="Arial" panose="020B0604020202020204" pitchFamily="34" charset="0"/>
              </a:rPr>
              <a:t>[tamaño]</a:t>
            </a:r>
            <a:r>
              <a:rPr lang="es-MX" altLang="es-MX" sz="6200" i="1" dirty="0">
                <a:latin typeface="Arial" panose="020B0604020202020204" pitchFamily="34" charset="0"/>
                <a:cs typeface="Arial" panose="020B0604020202020204" pitchFamily="34" charset="0"/>
                <a:sym typeface="Wingdings" panose="05000000000000000000" pitchFamily="2" charset="2"/>
              </a:rPr>
              <a:t>  cantidad de elementos que contendrá el arreglo.</a:t>
            </a:r>
          </a:p>
          <a:p>
            <a:pPr algn="just">
              <a:lnSpc>
                <a:spcPct val="150000"/>
              </a:lnSpc>
              <a:spcBef>
                <a:spcPct val="0"/>
              </a:spcBef>
              <a:buFontTx/>
              <a:buNone/>
            </a:pPr>
            <a:r>
              <a:rPr lang="es-MX" altLang="es-MX" sz="6200" i="1" dirty="0">
                <a:latin typeface="Arial" panose="020B0604020202020204" pitchFamily="34" charset="0"/>
                <a:cs typeface="Arial" panose="020B0604020202020204" pitchFamily="34" charset="0"/>
                <a:sym typeface="Wingdings" panose="05000000000000000000" pitchFamily="2" charset="2"/>
              </a:rPr>
              <a:t>Ejemplo:</a:t>
            </a:r>
            <a:endParaRPr lang="es-MX" altLang="es-MX" sz="6200" dirty="0">
              <a:latin typeface="Arial" panose="020B0604020202020204" pitchFamily="34" charset="0"/>
              <a:cs typeface="Arial" panose="020B0604020202020204" pitchFamily="34" charset="0"/>
            </a:endParaRPr>
          </a:p>
          <a:p>
            <a:pPr fontAlgn="t"/>
            <a:r>
              <a:rPr lang="es-MX" sz="6200" i="1" dirty="0" err="1">
                <a:latin typeface="Arial" panose="020B0604020202020204" pitchFamily="34" charset="0"/>
                <a:cs typeface="Arial" panose="020B0604020202020204" pitchFamily="34" charset="0"/>
              </a:rPr>
              <a:t>int</a:t>
            </a:r>
            <a:r>
              <a:rPr lang="es-MX" sz="6200" i="1" dirty="0">
                <a:latin typeface="Arial" panose="020B0604020202020204" pitchFamily="34" charset="0"/>
                <a:cs typeface="Arial" panose="020B0604020202020204" pitchFamily="34" charset="0"/>
              </a:rPr>
              <a:t> arreglo [3]</a:t>
            </a:r>
            <a:endParaRPr lang="es-MX" sz="6200" dirty="0">
              <a:latin typeface="Arial" panose="020B0604020202020204" pitchFamily="34" charset="0"/>
              <a:cs typeface="Arial" panose="020B0604020202020204" pitchFamily="34" charset="0"/>
            </a:endParaRPr>
          </a:p>
          <a:p>
            <a:pPr fontAlgn="t"/>
            <a:r>
              <a:rPr lang="es-MX" sz="6200" dirty="0">
                <a:latin typeface="Arial" panose="020B0604020202020204" pitchFamily="34" charset="0"/>
                <a:cs typeface="Arial" panose="020B0604020202020204" pitchFamily="34" charset="0"/>
              </a:rPr>
              <a:t>Arreglo[0]</a:t>
            </a:r>
          </a:p>
          <a:p>
            <a:pPr fontAlgn="t"/>
            <a:r>
              <a:rPr lang="es-MX" sz="6200" dirty="0">
                <a:latin typeface="Arial" panose="020B0604020202020204" pitchFamily="34" charset="0"/>
                <a:cs typeface="Arial" panose="020B0604020202020204" pitchFamily="34" charset="0"/>
              </a:rPr>
              <a:t>Arreglo[1]</a:t>
            </a:r>
          </a:p>
          <a:p>
            <a:pPr fontAlgn="t"/>
            <a:r>
              <a:rPr lang="es-MX" sz="6200" dirty="0">
                <a:latin typeface="Arial" panose="020B0604020202020204" pitchFamily="34" charset="0"/>
                <a:cs typeface="Arial" panose="020B0604020202020204" pitchFamily="34" charset="0"/>
              </a:rPr>
              <a:t>Arreglo[2]</a:t>
            </a:r>
          </a:p>
          <a:p>
            <a:pPr marL="0" indent="0" algn="just">
              <a:buNone/>
            </a:pPr>
            <a:endParaRPr lang="es-MX" altLang="es-MX" sz="2400" dirty="0" smtClean="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76" y="76801"/>
            <a:ext cx="1267340" cy="1548971"/>
          </a:xfrm>
          <a:prstGeom prst="rect">
            <a:avLst/>
          </a:prstGeom>
        </p:spPr>
      </p:pic>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53525" y="0"/>
            <a:ext cx="3038475" cy="1809750"/>
          </a:xfrm>
          <a:prstGeom prst="rect">
            <a:avLst/>
          </a:prstGeom>
        </p:spPr>
      </p:pic>
    </p:spTree>
    <p:extLst>
      <p:ext uri="{BB962C8B-B14F-4D97-AF65-F5344CB8AC3E}">
        <p14:creationId xmlns:p14="http://schemas.microsoft.com/office/powerpoint/2010/main" val="4121454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396141" y="484187"/>
            <a:ext cx="10515600" cy="1325563"/>
          </a:xfrm>
        </p:spPr>
        <p:txBody>
          <a:bodyPr>
            <a:normAutofit fontScale="90000"/>
          </a:bodyPr>
          <a:lstStyle/>
          <a:p>
            <a:pPr lvl="1">
              <a:defRPr/>
            </a:pP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b="1" dirty="0" smtClean="0">
                <a:solidFill>
                  <a:schemeClr val="tx1"/>
                </a:solidFill>
                <a:effectLst>
                  <a:outerShdw blurRad="38100" dist="38100" dir="2700000" algn="tl">
                    <a:srgbClr val="000000">
                      <a:alpha val="43137"/>
                    </a:srgbClr>
                  </a:outerShdw>
                </a:effectLst>
              </a:rPr>
              <a:t>Tipos </a:t>
            </a:r>
            <a:r>
              <a:rPr lang="es-MX" sz="2800" b="1" dirty="0">
                <a:solidFill>
                  <a:schemeClr val="tx1"/>
                </a:solidFill>
                <a:effectLst>
                  <a:outerShdw blurRad="38100" dist="38100" dir="2700000" algn="tl">
                    <a:srgbClr val="000000">
                      <a:alpha val="43137"/>
                    </a:srgbClr>
                  </a:outerShdw>
                </a:effectLst>
              </a:rPr>
              <a:t>de datos</a:t>
            </a:r>
            <a:r>
              <a:rPr lang="es-MX" sz="2800" b="1" dirty="0">
                <a:solidFill>
                  <a:srgbClr val="C00000"/>
                </a:solidFill>
                <a:effectLst>
                  <a:outerShdw blurRad="38100" dist="38100" dir="2700000" algn="tl">
                    <a:srgbClr val="000000">
                      <a:alpha val="43137"/>
                    </a:srgbClr>
                  </a:outerShdw>
                </a:effectLst>
              </a:rPr>
              <a:t/>
            </a:r>
            <a:br>
              <a:rPr lang="es-MX" sz="2800" b="1" dirty="0">
                <a:solidFill>
                  <a:srgbClr val="C00000"/>
                </a:solidFill>
                <a:effectLst>
                  <a:outerShdw blurRad="38100" dist="38100" dir="2700000" algn="tl">
                    <a:srgbClr val="000000">
                      <a:alpha val="43137"/>
                    </a:srgbClr>
                  </a:outerShdw>
                </a:effectLst>
              </a:rPr>
            </a:br>
            <a:r>
              <a:rPr lang="es-MX" sz="2800" b="1" dirty="0">
                <a:effectLst>
                  <a:outerShdw blurRad="38100" dist="38100" dir="2700000" algn="tl">
                    <a:srgbClr val="000000">
                      <a:alpha val="43137"/>
                    </a:srgbClr>
                  </a:outerShdw>
                </a:effectLst>
              </a:rPr>
              <a:t>2.2 Complejos</a:t>
            </a:r>
            <a:br>
              <a:rPr lang="es-MX" sz="2800" b="1" dirty="0">
                <a:effectLst>
                  <a:outerShdw blurRad="38100" dist="38100" dir="2700000" algn="tl">
                    <a:srgbClr val="000000">
                      <a:alpha val="43137"/>
                    </a:srgbClr>
                  </a:outerShdw>
                </a:effectLst>
              </a:rPr>
            </a:br>
            <a:r>
              <a:rPr lang="es-MX" sz="2800" b="1" dirty="0">
                <a:effectLst>
                  <a:outerShdw blurRad="38100" dist="38100" dir="2700000" algn="tl">
                    <a:srgbClr val="000000">
                      <a:alpha val="43137"/>
                    </a:srgbClr>
                  </a:outerShdw>
                </a:effectLst>
              </a:rPr>
              <a:t>	2.2.1 Arreglos</a:t>
            </a:r>
            <a:br>
              <a:rPr lang="es-MX" sz="2800" b="1" dirty="0">
                <a:effectLst>
                  <a:outerShdw blurRad="38100" dist="38100" dir="2700000" algn="tl">
                    <a:srgbClr val="000000">
                      <a:alpha val="43137"/>
                    </a:srgbClr>
                  </a:outerShdw>
                </a:effectLst>
              </a:rPr>
            </a:br>
            <a:r>
              <a:rPr lang="es-MX" sz="2800" b="1" dirty="0">
                <a:effectLst>
                  <a:outerShdw blurRad="38100" dist="38100" dir="2700000" algn="tl">
                    <a:srgbClr val="000000">
                      <a:alpha val="43137"/>
                    </a:srgbClr>
                  </a:outerShdw>
                </a:effectLst>
              </a:rPr>
              <a:t>2.2.1.1Bidireccionales</a:t>
            </a:r>
            <a:br>
              <a:rPr lang="es-MX" sz="2800" b="1" dirty="0">
                <a:effectLst>
                  <a:outerShdw blurRad="38100" dist="38100" dir="2700000" algn="tl">
                    <a:srgbClr val="000000">
                      <a:alpha val="43137"/>
                    </a:srgbClr>
                  </a:outerShdw>
                </a:effectLst>
              </a:rPr>
            </a:br>
            <a:r>
              <a:rPr lang="es-MX" sz="2800" b="1" dirty="0" smtClean="0">
                <a:solidFill>
                  <a:srgbClr val="A50021"/>
                </a:solidFill>
                <a:effectLst>
                  <a:outerShdw blurRad="38100" dist="38100" dir="2700000" algn="tl">
                    <a:srgbClr val="000000">
                      <a:alpha val="43137"/>
                    </a:srgbClr>
                  </a:outerShdw>
                </a:effectLst>
              </a:rPr>
              <a:t/>
            </a:r>
            <a:br>
              <a:rPr lang="es-MX" sz="2800" b="1" dirty="0" smtClean="0">
                <a:solidFill>
                  <a:srgbClr val="A50021"/>
                </a:solidFill>
                <a:effectLst>
                  <a:outerShdw blurRad="38100" dist="38100" dir="2700000" algn="tl">
                    <a:srgbClr val="000000">
                      <a:alpha val="43137"/>
                    </a:srgbClr>
                  </a:outerShdw>
                </a:effectLst>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endParaRPr lang="es-MX" sz="2800" u="sng"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654908" y="1355617"/>
            <a:ext cx="10600038" cy="4351338"/>
          </a:xfrm>
        </p:spPr>
        <p:txBody>
          <a:bodyPr>
            <a:normAutofit fontScale="25000" lnSpcReduction="20000"/>
          </a:bodyPr>
          <a:lstStyle/>
          <a:p>
            <a:pPr marL="0" indent="0" algn="ctr">
              <a:buNone/>
            </a:pPr>
            <a:endParaRPr lang="es-MX" altLang="es-MX" sz="1800" b="1" dirty="0" smtClean="0"/>
          </a:p>
          <a:p>
            <a:pPr marL="0" indent="0" algn="ctr">
              <a:buNone/>
            </a:pPr>
            <a:endParaRPr lang="es-MX" altLang="es-MX" sz="1800" b="1" dirty="0"/>
          </a:p>
          <a:p>
            <a:pPr marL="0" indent="0" algn="just">
              <a:buNone/>
            </a:pPr>
            <a:endParaRPr lang="es-MX" altLang="es-MX" sz="2400" dirty="0" smtClean="0">
              <a:ea typeface="Batang" panose="02030600000101010101" pitchFamily="18" charset="-127"/>
              <a:cs typeface="Arial" panose="020B0604020202020204" pitchFamily="34" charset="0"/>
            </a:endParaRPr>
          </a:p>
          <a:p>
            <a:pPr algn="just">
              <a:lnSpc>
                <a:spcPct val="150000"/>
              </a:lnSpc>
              <a:spcBef>
                <a:spcPct val="0"/>
              </a:spcBef>
              <a:buFontTx/>
              <a:buNone/>
            </a:pPr>
            <a:endParaRPr lang="es-MX" altLang="es-MX" sz="2400" b="1" dirty="0" smtClean="0"/>
          </a:p>
          <a:p>
            <a:pPr algn="just">
              <a:lnSpc>
                <a:spcPct val="150000"/>
              </a:lnSpc>
              <a:spcBef>
                <a:spcPct val="0"/>
              </a:spcBef>
              <a:buFontTx/>
              <a:buNone/>
            </a:pPr>
            <a:r>
              <a:rPr lang="es-MX" altLang="es-MX" sz="6200" dirty="0" smtClean="0">
                <a:latin typeface="Arial" panose="020B0604020202020204" pitchFamily="34" charset="0"/>
                <a:cs typeface="Arial" panose="020B0604020202020204" pitchFamily="34" charset="0"/>
              </a:rPr>
              <a:t>Este </a:t>
            </a:r>
            <a:r>
              <a:rPr lang="es-MX" altLang="es-MX" sz="6200" dirty="0">
                <a:latin typeface="Arial" panose="020B0604020202020204" pitchFamily="34" charset="0"/>
                <a:cs typeface="Arial" panose="020B0604020202020204" pitchFamily="34" charset="0"/>
              </a:rPr>
              <a:t>tipo de datos arreglo tienen la misma estructura que los unidireccionales, siendo: finito, ordenado y homogéneo. Pero cuentan con otro elemento y sirven para representar o llenar datos de una tabla o  en fila y columna; indicando dimensión y relación  (</a:t>
            </a:r>
            <a:r>
              <a:rPr lang="es-MX" altLang="es-MX" sz="6200" dirty="0" err="1">
                <a:latin typeface="Arial" panose="020B0604020202020204" pitchFamily="34" charset="0"/>
                <a:cs typeface="Arial" panose="020B0604020202020204" pitchFamily="34" charset="0"/>
              </a:rPr>
              <a:t>Manene</a:t>
            </a:r>
            <a:r>
              <a:rPr lang="es-MX" altLang="es-MX" sz="6200" dirty="0">
                <a:latin typeface="Arial" panose="020B0604020202020204" pitchFamily="34" charset="0"/>
                <a:cs typeface="Arial" panose="020B0604020202020204" pitchFamily="34" charset="0"/>
              </a:rPr>
              <a:t>, 2011). </a:t>
            </a:r>
          </a:p>
          <a:p>
            <a:pPr algn="just">
              <a:lnSpc>
                <a:spcPct val="150000"/>
              </a:lnSpc>
              <a:spcBef>
                <a:spcPct val="0"/>
              </a:spcBef>
              <a:buFontTx/>
              <a:buNone/>
            </a:pPr>
            <a:r>
              <a:rPr lang="es-MX" altLang="es-MX" sz="6200" dirty="0">
                <a:latin typeface="Arial" panose="020B0604020202020204" pitchFamily="34" charset="0"/>
                <a:cs typeface="Arial" panose="020B0604020202020204" pitchFamily="34" charset="0"/>
              </a:rPr>
              <a:t>Sintaxis:</a:t>
            </a:r>
          </a:p>
          <a:p>
            <a:pPr algn="ctr">
              <a:lnSpc>
                <a:spcPct val="150000"/>
              </a:lnSpc>
              <a:spcBef>
                <a:spcPct val="0"/>
              </a:spcBef>
              <a:buFontTx/>
              <a:buNone/>
            </a:pPr>
            <a:r>
              <a:rPr lang="es-MX" altLang="es-MX" sz="6200" i="1" dirty="0" err="1">
                <a:solidFill>
                  <a:srgbClr val="00CC00"/>
                </a:solidFill>
                <a:latin typeface="Arial" panose="020B0604020202020204" pitchFamily="34" charset="0"/>
                <a:cs typeface="Arial" panose="020B0604020202020204" pitchFamily="34" charset="0"/>
              </a:rPr>
              <a:t>tipo_dato</a:t>
            </a:r>
            <a:r>
              <a:rPr lang="es-MX" altLang="es-MX" sz="6200" dirty="0">
                <a:latin typeface="Arial" panose="020B0604020202020204" pitchFamily="34" charset="0"/>
                <a:cs typeface="Arial" panose="020B0604020202020204" pitchFamily="34" charset="0"/>
              </a:rPr>
              <a:t> </a:t>
            </a:r>
            <a:r>
              <a:rPr lang="es-MX" altLang="es-MX" sz="6200" dirty="0">
                <a:solidFill>
                  <a:srgbClr val="0000CC"/>
                </a:solidFill>
                <a:latin typeface="Arial" panose="020B0604020202020204" pitchFamily="34" charset="0"/>
                <a:cs typeface="Arial" panose="020B0604020202020204" pitchFamily="34" charset="0"/>
              </a:rPr>
              <a:t>identificador</a:t>
            </a:r>
            <a:r>
              <a:rPr lang="es-MX" altLang="es-MX" sz="6200" dirty="0">
                <a:latin typeface="Arial" panose="020B0604020202020204" pitchFamily="34" charset="0"/>
                <a:cs typeface="Arial" panose="020B0604020202020204" pitchFamily="34" charset="0"/>
              </a:rPr>
              <a:t> </a:t>
            </a:r>
            <a:r>
              <a:rPr lang="es-MX" altLang="es-MX" sz="6200" i="1" dirty="0">
                <a:solidFill>
                  <a:srgbClr val="FC0404"/>
                </a:solidFill>
                <a:latin typeface="Arial" panose="020B0604020202020204" pitchFamily="34" charset="0"/>
                <a:cs typeface="Arial" panose="020B0604020202020204" pitchFamily="34" charset="0"/>
              </a:rPr>
              <a:t>[fila] </a:t>
            </a:r>
            <a:r>
              <a:rPr lang="es-MX" altLang="es-MX" sz="6200" i="1" dirty="0">
                <a:solidFill>
                  <a:srgbClr val="7030A0"/>
                </a:solidFill>
                <a:latin typeface="Arial" panose="020B0604020202020204" pitchFamily="34" charset="0"/>
                <a:cs typeface="Arial" panose="020B0604020202020204" pitchFamily="34" charset="0"/>
              </a:rPr>
              <a:t>[columna]</a:t>
            </a:r>
            <a:r>
              <a:rPr lang="es-MX" altLang="es-MX" sz="6200" i="1" dirty="0">
                <a:solidFill>
                  <a:srgbClr val="FC0404"/>
                </a:solidFill>
                <a:latin typeface="Arial" panose="020B0604020202020204" pitchFamily="34" charset="0"/>
                <a:cs typeface="Arial" panose="020B0604020202020204" pitchFamily="34" charset="0"/>
              </a:rPr>
              <a:t>;</a:t>
            </a:r>
          </a:p>
          <a:p>
            <a:pPr algn="just">
              <a:lnSpc>
                <a:spcPct val="150000"/>
              </a:lnSpc>
              <a:spcBef>
                <a:spcPct val="0"/>
              </a:spcBef>
              <a:buFontTx/>
              <a:buNone/>
            </a:pPr>
            <a:r>
              <a:rPr lang="es-MX" altLang="es-MX" sz="6200" i="1" dirty="0">
                <a:latin typeface="Arial" panose="020B0604020202020204" pitchFamily="34" charset="0"/>
                <a:cs typeface="Arial" panose="020B0604020202020204" pitchFamily="34" charset="0"/>
                <a:sym typeface="Wingdings" panose="05000000000000000000" pitchFamily="2" charset="2"/>
              </a:rPr>
              <a:t>Ejemplo:</a:t>
            </a:r>
          </a:p>
          <a:p>
            <a:pPr fontAlgn="t"/>
            <a:r>
              <a:rPr lang="es-MX" sz="6200" i="1" dirty="0" err="1">
                <a:latin typeface="Arial" panose="020B0604020202020204" pitchFamily="34" charset="0"/>
                <a:cs typeface="Arial" panose="020B0604020202020204" pitchFamily="34" charset="0"/>
              </a:rPr>
              <a:t>int</a:t>
            </a:r>
            <a:r>
              <a:rPr lang="es-MX" sz="6200" i="1" dirty="0">
                <a:latin typeface="Arial" panose="020B0604020202020204" pitchFamily="34" charset="0"/>
                <a:cs typeface="Arial" panose="020B0604020202020204" pitchFamily="34" charset="0"/>
              </a:rPr>
              <a:t> arreglo [3] [5]</a:t>
            </a:r>
            <a:endParaRPr lang="es-MX" sz="6200" dirty="0">
              <a:latin typeface="Arial" panose="020B0604020202020204" pitchFamily="34" charset="0"/>
              <a:cs typeface="Arial" panose="020B0604020202020204" pitchFamily="34" charset="0"/>
            </a:endParaRPr>
          </a:p>
          <a:p>
            <a:pPr fontAlgn="t"/>
            <a:r>
              <a:rPr lang="es-MX" sz="6200" dirty="0">
                <a:latin typeface="Arial" panose="020B0604020202020204" pitchFamily="34" charset="0"/>
                <a:cs typeface="Arial" panose="020B0604020202020204" pitchFamily="34" charset="0"/>
              </a:rPr>
              <a:t>[0,0][0,1][0,2][0,3][0,4]</a:t>
            </a:r>
          </a:p>
          <a:p>
            <a:pPr fontAlgn="t"/>
            <a:r>
              <a:rPr lang="es-MX" sz="6200" dirty="0">
                <a:latin typeface="Arial" panose="020B0604020202020204" pitchFamily="34" charset="0"/>
                <a:cs typeface="Arial" panose="020B0604020202020204" pitchFamily="34" charset="0"/>
              </a:rPr>
              <a:t>[1,0)[1,1][1,2][1,3][1,4]</a:t>
            </a:r>
          </a:p>
          <a:p>
            <a:pPr fontAlgn="t"/>
            <a:r>
              <a:rPr lang="es-MX" sz="6200" dirty="0">
                <a:latin typeface="Arial" panose="020B0604020202020204" pitchFamily="34" charset="0"/>
                <a:cs typeface="Arial" panose="020B0604020202020204" pitchFamily="34" charset="0"/>
              </a:rPr>
              <a:t>[2,0][2,1][2,2][2,3][2,4]</a:t>
            </a:r>
          </a:p>
          <a:p>
            <a:pPr marL="0" indent="0" algn="just">
              <a:buNone/>
            </a:pPr>
            <a:endParaRPr lang="es-MX" altLang="es-MX" sz="2400" dirty="0" smtClean="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76" y="76801"/>
            <a:ext cx="1267340" cy="1548971"/>
          </a:xfrm>
          <a:prstGeom prst="rect">
            <a:avLst/>
          </a:prstGeom>
        </p:spPr>
      </p:pic>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53525" y="0"/>
            <a:ext cx="3038475" cy="1809750"/>
          </a:xfrm>
          <a:prstGeom prst="rect">
            <a:avLst/>
          </a:prstGeom>
        </p:spPr>
      </p:pic>
    </p:spTree>
    <p:extLst>
      <p:ext uri="{BB962C8B-B14F-4D97-AF65-F5344CB8AC3E}">
        <p14:creationId xmlns:p14="http://schemas.microsoft.com/office/powerpoint/2010/main" val="22432354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22248" y="692835"/>
            <a:ext cx="10515600" cy="1325563"/>
          </a:xfrm>
        </p:spPr>
        <p:txBody>
          <a:bodyPr>
            <a:normAutofit fontScale="90000"/>
          </a:bodyPr>
          <a:lstStyle/>
          <a:p>
            <a:pPr lvl="1">
              <a:defRPr/>
            </a:pP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b="1" dirty="0" smtClean="0">
                <a:solidFill>
                  <a:schemeClr val="tx1"/>
                </a:solidFill>
                <a:effectLst>
                  <a:outerShdw blurRad="38100" dist="38100" dir="2700000" algn="tl">
                    <a:srgbClr val="000000">
                      <a:alpha val="43137"/>
                    </a:srgbClr>
                  </a:outerShdw>
                </a:effectLst>
              </a:rPr>
              <a:t>Tipos </a:t>
            </a:r>
            <a:r>
              <a:rPr lang="es-MX" sz="2800" b="1" dirty="0">
                <a:solidFill>
                  <a:schemeClr val="tx1"/>
                </a:solidFill>
                <a:effectLst>
                  <a:outerShdw blurRad="38100" dist="38100" dir="2700000" algn="tl">
                    <a:srgbClr val="000000">
                      <a:alpha val="43137"/>
                    </a:srgbClr>
                  </a:outerShdw>
                </a:effectLst>
              </a:rPr>
              <a:t>de datos</a:t>
            </a:r>
            <a:r>
              <a:rPr lang="es-MX" sz="2800" b="1" dirty="0">
                <a:solidFill>
                  <a:srgbClr val="C00000"/>
                </a:solidFill>
                <a:effectLst>
                  <a:outerShdw blurRad="38100" dist="38100" dir="2700000" algn="tl">
                    <a:srgbClr val="000000">
                      <a:alpha val="43137"/>
                    </a:srgbClr>
                  </a:outerShdw>
                </a:effectLst>
              </a:rPr>
              <a:t/>
            </a:r>
            <a:br>
              <a:rPr lang="es-MX" sz="2800" b="1" dirty="0">
                <a:solidFill>
                  <a:srgbClr val="C00000"/>
                </a:solidFill>
                <a:effectLst>
                  <a:outerShdw blurRad="38100" dist="38100" dir="2700000" algn="tl">
                    <a:srgbClr val="000000">
                      <a:alpha val="43137"/>
                    </a:srgbClr>
                  </a:outerShdw>
                </a:effectLst>
              </a:rPr>
            </a:br>
            <a:r>
              <a:rPr lang="es-MX" sz="2800" b="1" dirty="0">
                <a:effectLst>
                  <a:outerShdw blurRad="38100" dist="38100" dir="2700000" algn="tl">
                    <a:srgbClr val="000000">
                      <a:alpha val="43137"/>
                    </a:srgbClr>
                  </a:outerShdw>
                </a:effectLst>
              </a:rPr>
              <a:t>2.2 Complejos</a:t>
            </a:r>
            <a:br>
              <a:rPr lang="es-MX" sz="2800" b="1" dirty="0">
                <a:effectLst>
                  <a:outerShdw blurRad="38100" dist="38100" dir="2700000" algn="tl">
                    <a:srgbClr val="000000">
                      <a:alpha val="43137"/>
                    </a:srgbClr>
                  </a:outerShdw>
                </a:effectLst>
              </a:rPr>
            </a:br>
            <a:r>
              <a:rPr lang="es-MX" sz="2800" b="1" dirty="0">
                <a:effectLst>
                  <a:outerShdw blurRad="38100" dist="38100" dir="2700000" algn="tl">
                    <a:srgbClr val="000000">
                      <a:alpha val="43137"/>
                    </a:srgbClr>
                  </a:outerShdw>
                </a:effectLst>
              </a:rPr>
              <a:t>	2.2.2 Estructuras</a:t>
            </a:r>
            <a:br>
              <a:rPr lang="es-MX" sz="2800" b="1" dirty="0">
                <a:effectLst>
                  <a:outerShdw blurRad="38100" dist="38100" dir="2700000" algn="tl">
                    <a:srgbClr val="000000">
                      <a:alpha val="43137"/>
                    </a:srgbClr>
                  </a:outerShdw>
                </a:effectLst>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endParaRPr lang="es-MX" sz="2800" u="sng"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512843" y="1414340"/>
            <a:ext cx="10600038" cy="4351338"/>
          </a:xfrm>
        </p:spPr>
        <p:txBody>
          <a:bodyPr>
            <a:normAutofit fontScale="70000" lnSpcReduction="20000"/>
          </a:bodyPr>
          <a:lstStyle/>
          <a:p>
            <a:pPr marL="0" indent="0" algn="ctr">
              <a:buNone/>
            </a:pPr>
            <a:endParaRPr lang="es-MX" altLang="es-MX" sz="1800" b="1" dirty="0" smtClean="0"/>
          </a:p>
          <a:p>
            <a:pPr marL="0" indent="0" algn="ctr">
              <a:buNone/>
            </a:pPr>
            <a:endParaRPr lang="es-MX" altLang="es-MX" sz="1800" b="1" dirty="0"/>
          </a:p>
          <a:p>
            <a:pPr marL="0" indent="0" algn="just">
              <a:buNone/>
            </a:pPr>
            <a:endParaRPr lang="es-MX" altLang="es-MX" sz="2400" dirty="0" smtClean="0">
              <a:ea typeface="Batang" panose="02030600000101010101" pitchFamily="18" charset="-127"/>
              <a:cs typeface="Arial" panose="020B0604020202020204" pitchFamily="34" charset="0"/>
            </a:endParaRPr>
          </a:p>
          <a:p>
            <a:pPr algn="just">
              <a:lnSpc>
                <a:spcPct val="150000"/>
              </a:lnSpc>
              <a:spcBef>
                <a:spcPct val="0"/>
              </a:spcBef>
              <a:buFontTx/>
              <a:buNone/>
            </a:pPr>
            <a:endParaRPr lang="es-MX" altLang="es-MX" sz="2400" b="1" dirty="0" smtClean="0"/>
          </a:p>
          <a:p>
            <a:pPr algn="just">
              <a:lnSpc>
                <a:spcPct val="150000"/>
              </a:lnSpc>
              <a:spcBef>
                <a:spcPct val="0"/>
              </a:spcBef>
              <a:buFontTx/>
              <a:buNone/>
            </a:pPr>
            <a:r>
              <a:rPr lang="es-MX" altLang="es-MX" sz="2900" dirty="0">
                <a:latin typeface="Arial" panose="020B0604020202020204" pitchFamily="34" charset="0"/>
                <a:cs typeface="Arial" panose="020B0604020202020204" pitchFamily="34" charset="0"/>
              </a:rPr>
              <a:t>Una estructura de datos es una colección de variables  (del mismo tipo o no), organizadas de forma determinada. La unidad básica de la estructura de datos, se le considera célula. </a:t>
            </a:r>
          </a:p>
          <a:p>
            <a:pPr algn="just">
              <a:lnSpc>
                <a:spcPct val="150000"/>
              </a:lnSpc>
              <a:spcBef>
                <a:spcPct val="0"/>
              </a:spcBef>
              <a:buFontTx/>
              <a:buNone/>
            </a:pPr>
            <a:r>
              <a:rPr lang="es-MX" altLang="es-MX" sz="2900" dirty="0">
                <a:latin typeface="Arial" panose="020B0604020202020204" pitchFamily="34" charset="0"/>
                <a:cs typeface="Arial" panose="020B0604020202020204" pitchFamily="34" charset="0"/>
              </a:rPr>
              <a:t>Se puede asociar células con el uso de apuntadores. Un apuntador es un valor que dimensional a una determinada célula, permitiendo que pueda acceder a ella  (</a:t>
            </a:r>
            <a:r>
              <a:rPr lang="es-MX" altLang="es-MX" sz="2900" dirty="0" err="1">
                <a:latin typeface="Arial" panose="020B0604020202020204" pitchFamily="34" charset="0"/>
                <a:cs typeface="Arial" panose="020B0604020202020204" pitchFamily="34" charset="0"/>
              </a:rPr>
              <a:t>Manene</a:t>
            </a:r>
            <a:r>
              <a:rPr lang="es-MX" altLang="es-MX" sz="2900" dirty="0">
                <a:latin typeface="Arial" panose="020B0604020202020204" pitchFamily="34" charset="0"/>
                <a:cs typeface="Arial" panose="020B0604020202020204" pitchFamily="34" charset="0"/>
              </a:rPr>
              <a:t>, 2011).</a:t>
            </a:r>
          </a:p>
          <a:p>
            <a:pPr algn="just">
              <a:lnSpc>
                <a:spcPct val="150000"/>
              </a:lnSpc>
              <a:spcBef>
                <a:spcPct val="0"/>
              </a:spcBef>
              <a:buFontTx/>
              <a:buNone/>
            </a:pPr>
            <a:r>
              <a:rPr lang="es-MX" altLang="es-MX" sz="2900" i="1" dirty="0">
                <a:latin typeface="Arial" panose="020B0604020202020204" pitchFamily="34" charset="0"/>
                <a:cs typeface="Arial" panose="020B0604020202020204" pitchFamily="34" charset="0"/>
                <a:sym typeface="Wingdings" panose="05000000000000000000" pitchFamily="2" charset="2"/>
              </a:rPr>
              <a:t>Ejemplo:</a:t>
            </a:r>
          </a:p>
          <a:p>
            <a:pPr fontAlgn="ctr"/>
            <a:r>
              <a:rPr lang="es-MX" sz="2900" i="1" dirty="0">
                <a:latin typeface="Arial" panose="020B0604020202020204" pitchFamily="34" charset="0"/>
                <a:cs typeface="Arial" panose="020B0604020202020204" pitchFamily="34" charset="0"/>
              </a:rPr>
              <a:t>Célula X</a:t>
            </a:r>
            <a:endParaRPr lang="es-MX" sz="2900" dirty="0">
              <a:latin typeface="Arial" panose="020B0604020202020204" pitchFamily="34" charset="0"/>
              <a:cs typeface="Arial" panose="020B0604020202020204" pitchFamily="34" charset="0"/>
            </a:endParaRPr>
          </a:p>
          <a:p>
            <a:pPr fontAlgn="ctr"/>
            <a:r>
              <a:rPr lang="es-MX" sz="2900" dirty="0">
                <a:effectLst>
                  <a:outerShdw blurRad="38100" dist="38100" dir="2700000" algn="tl" rotWithShape="0">
                    <a:srgbClr val="000000">
                      <a:alpha val="43000"/>
                    </a:srgbClr>
                  </a:outerShdw>
                </a:effectLst>
                <a:latin typeface="Arial" panose="020B0604020202020204" pitchFamily="34" charset="0"/>
                <a:cs typeface="Arial" panose="020B0604020202020204" pitchFamily="34" charset="0"/>
              </a:rPr>
              <a:t>Célula Y</a:t>
            </a:r>
            <a:endParaRPr lang="es-MX" sz="2900" dirty="0">
              <a:latin typeface="Arial" panose="020B0604020202020204" pitchFamily="34" charset="0"/>
              <a:cs typeface="Arial" panose="020B0604020202020204" pitchFamily="34" charset="0"/>
            </a:endParaRPr>
          </a:p>
          <a:p>
            <a:pPr marL="0" indent="0" algn="just">
              <a:buNone/>
            </a:pPr>
            <a:endParaRPr lang="es-MX" altLang="es-MX" sz="2400" dirty="0" smtClean="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76" y="76801"/>
            <a:ext cx="1267340" cy="1548971"/>
          </a:xfrm>
          <a:prstGeom prst="rect">
            <a:avLst/>
          </a:prstGeom>
        </p:spPr>
      </p:pic>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53525" y="0"/>
            <a:ext cx="3038475" cy="1809750"/>
          </a:xfrm>
          <a:prstGeom prst="rect">
            <a:avLst/>
          </a:prstGeom>
        </p:spPr>
      </p:pic>
    </p:spTree>
    <p:extLst>
      <p:ext uri="{BB962C8B-B14F-4D97-AF65-F5344CB8AC3E}">
        <p14:creationId xmlns:p14="http://schemas.microsoft.com/office/powerpoint/2010/main" val="29255277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5965" y="188504"/>
            <a:ext cx="10515600" cy="1325563"/>
          </a:xfrm>
        </p:spPr>
        <p:txBody>
          <a:bodyPr>
            <a:normAutofit fontScale="90000"/>
          </a:bodyPr>
          <a:lstStyle/>
          <a:p>
            <a:pPr lvl="1">
              <a:defRPr/>
            </a:pP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b="1" dirty="0">
                <a:solidFill>
                  <a:schemeClr val="tx1"/>
                </a:solidFill>
                <a:effectLst>
                  <a:outerShdw blurRad="38100" dist="38100" dir="2700000" algn="tl">
                    <a:srgbClr val="000000">
                      <a:alpha val="43137"/>
                    </a:srgbClr>
                  </a:outerShdw>
                </a:effectLst>
              </a:rPr>
              <a:t>3. </a:t>
            </a:r>
            <a:r>
              <a:rPr lang="es-MX" sz="2800" b="1" dirty="0" smtClean="0">
                <a:solidFill>
                  <a:schemeClr val="tx1"/>
                </a:solidFill>
                <a:effectLst>
                  <a:outerShdw blurRad="38100" dist="38100" dir="2700000" algn="tl">
                    <a:srgbClr val="000000">
                      <a:alpha val="43137"/>
                    </a:srgbClr>
                  </a:outerShdw>
                </a:effectLst>
              </a:rPr>
              <a:t>Identificadores</a:t>
            </a:r>
            <a:r>
              <a:rPr lang="es-MX" sz="2800" b="1" dirty="0">
                <a:solidFill>
                  <a:srgbClr val="C00000"/>
                </a:solidFill>
                <a:effectLst>
                  <a:outerShdw blurRad="38100" dist="38100" dir="2700000" algn="tl">
                    <a:srgbClr val="000000">
                      <a:alpha val="43137"/>
                    </a:srgbClr>
                  </a:outerShdw>
                </a:effectLst>
              </a:rPr>
              <a:t/>
            </a:r>
            <a:br>
              <a:rPr lang="es-MX" sz="2800" b="1" dirty="0">
                <a:solidFill>
                  <a:srgbClr val="C00000"/>
                </a:solidFill>
                <a:effectLst>
                  <a:outerShdw blurRad="38100" dist="38100" dir="2700000" algn="tl">
                    <a:srgbClr val="000000">
                      <a:alpha val="43137"/>
                    </a:srgbClr>
                  </a:outerShdw>
                </a:effectLst>
              </a:rPr>
            </a:br>
            <a:r>
              <a:rPr lang="es-MX" sz="2800" b="1" dirty="0">
                <a:effectLst>
                  <a:outerShdw blurRad="38100" dist="38100" dir="2700000" algn="tl">
                    <a:srgbClr val="000000">
                      <a:alpha val="43137"/>
                    </a:srgbClr>
                  </a:outerShdw>
                </a:effectLst>
              </a:rPr>
              <a:t/>
            </a:r>
            <a:br>
              <a:rPr lang="es-MX" sz="2800" b="1" dirty="0">
                <a:effectLst>
                  <a:outerShdw blurRad="38100" dist="38100" dir="2700000" algn="tl">
                    <a:srgbClr val="000000">
                      <a:alpha val="43137"/>
                    </a:srgbClr>
                  </a:outerShdw>
                </a:effectLst>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endParaRPr lang="es-MX" sz="2800" u="sng"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654908" y="1355617"/>
            <a:ext cx="10600038" cy="4351338"/>
          </a:xfrm>
        </p:spPr>
        <p:txBody>
          <a:bodyPr>
            <a:normAutofit fontScale="92500" lnSpcReduction="20000"/>
          </a:bodyPr>
          <a:lstStyle/>
          <a:p>
            <a:pPr marL="0" indent="0" algn="ctr">
              <a:buNone/>
            </a:pPr>
            <a:endParaRPr lang="es-MX" altLang="es-MX" sz="1800" dirty="0" smtClean="0"/>
          </a:p>
          <a:p>
            <a:pPr algn="just"/>
            <a:r>
              <a:rPr lang="es-MX" altLang="es-MX" sz="2200" dirty="0">
                <a:latin typeface="Arial" panose="020B0604020202020204" pitchFamily="34" charset="0"/>
                <a:cs typeface="Arial" panose="020B0604020202020204" pitchFamily="34" charset="0"/>
              </a:rPr>
              <a:t>Son símbolo léxicos, reconocidos como palabras clave o reservadas en el lenguaje de programación o el programa que se esté laborando. Estos ya no pueden utilizarse para referirse a otro tipo de entidades como en las variables o constantes (Rentería, 2015).</a:t>
            </a:r>
          </a:p>
          <a:p>
            <a:pPr algn="just">
              <a:lnSpc>
                <a:spcPct val="150000"/>
              </a:lnSpc>
              <a:spcBef>
                <a:spcPct val="0"/>
              </a:spcBef>
              <a:buFontTx/>
              <a:buNone/>
            </a:pPr>
            <a:r>
              <a:rPr lang="es-MX" altLang="es-MX" sz="2200" dirty="0">
                <a:latin typeface="Arial" panose="020B0604020202020204" pitchFamily="34" charset="0"/>
                <a:cs typeface="Arial" panose="020B0604020202020204" pitchFamily="34" charset="0"/>
              </a:rPr>
              <a:t>En algunos lenguajes de programación se debe de considerar los siguientes puntos al usar identificadores:</a:t>
            </a:r>
          </a:p>
          <a:p>
            <a:pPr marL="0" indent="0" algn="just">
              <a:buNone/>
            </a:pPr>
            <a:endParaRPr lang="es-MX" altLang="es-MX" sz="2000" b="1" dirty="0">
              <a:latin typeface="Arial" panose="020B0604020202020204" pitchFamily="34" charset="0"/>
              <a:cs typeface="Arial" panose="020B0604020202020204" pitchFamily="34" charset="0"/>
            </a:endParaRPr>
          </a:p>
          <a:p>
            <a:pPr>
              <a:spcBef>
                <a:spcPct val="0"/>
              </a:spcBef>
              <a:buFont typeface="Wingdings" panose="05000000000000000000" pitchFamily="2" charset="2"/>
              <a:buChar char="à"/>
            </a:pPr>
            <a:r>
              <a:rPr lang="es-ES_tradnl" altLang="es-MX" sz="2400" dirty="0"/>
              <a:t>Las mayúsculas y minúsculas las trata de forma diferentes. </a:t>
            </a:r>
          </a:p>
          <a:p>
            <a:pPr>
              <a:spcBef>
                <a:spcPct val="0"/>
              </a:spcBef>
              <a:buNone/>
            </a:pPr>
            <a:endParaRPr lang="es-ES_tradnl" altLang="es-MX" sz="2400" dirty="0"/>
          </a:p>
          <a:p>
            <a:pPr>
              <a:spcBef>
                <a:spcPct val="0"/>
              </a:spcBef>
              <a:buFont typeface="Wingdings" panose="05000000000000000000" pitchFamily="2" charset="2"/>
              <a:buChar char="à"/>
            </a:pPr>
            <a:r>
              <a:rPr lang="es-ES_tradnl" altLang="es-MX" sz="2400" dirty="0"/>
              <a:t> No debe usar mas de 32 caracteres</a:t>
            </a:r>
          </a:p>
          <a:p>
            <a:pPr>
              <a:spcBef>
                <a:spcPct val="0"/>
              </a:spcBef>
              <a:buNone/>
            </a:pPr>
            <a:endParaRPr lang="es-ES_tradnl" altLang="es-MX" sz="2400" dirty="0"/>
          </a:p>
          <a:p>
            <a:pPr>
              <a:spcBef>
                <a:spcPct val="0"/>
              </a:spcBef>
              <a:buFont typeface="Wingdings" panose="05000000000000000000" pitchFamily="2" charset="2"/>
              <a:buChar char="à"/>
            </a:pPr>
            <a:r>
              <a:rPr lang="es-ES_tradnl" altLang="es-MX" sz="2400" dirty="0"/>
              <a:t> No debe usar palabras reservadas de la biblioteca del programa.</a:t>
            </a:r>
          </a:p>
          <a:p>
            <a:pPr>
              <a:spcBef>
                <a:spcPct val="0"/>
              </a:spcBef>
              <a:buNone/>
            </a:pPr>
            <a:endParaRPr lang="es-ES_tradnl" altLang="es-MX" sz="2400" dirty="0"/>
          </a:p>
          <a:p>
            <a:pPr>
              <a:spcBef>
                <a:spcPct val="0"/>
              </a:spcBef>
              <a:buNone/>
            </a:pPr>
            <a:r>
              <a:rPr lang="es-ES_tradnl" altLang="es-MX" sz="2400" dirty="0">
                <a:sym typeface="Wingdings" panose="05000000000000000000" pitchFamily="2" charset="2"/>
              </a:rPr>
              <a:t> El primer carácter de un identificador debe ser una letra o subrayado.</a:t>
            </a:r>
            <a:endParaRPr lang="es-ES_tradnl" altLang="es-MX" sz="2400" dirty="0"/>
          </a:p>
          <a:p>
            <a:pPr>
              <a:spcBef>
                <a:spcPct val="0"/>
              </a:spcBef>
              <a:buNone/>
            </a:pPr>
            <a:endParaRPr lang="es-ES_tradnl" altLang="es-MX" sz="2000" dirty="0"/>
          </a:p>
          <a:p>
            <a:pPr algn="ctr">
              <a:spcBef>
                <a:spcPct val="0"/>
              </a:spcBef>
              <a:buNone/>
            </a:pPr>
            <a:r>
              <a:rPr lang="es-ES_tradnl" altLang="es-MX" sz="1800" b="1" dirty="0"/>
              <a:t>CONTADOR		Contador		contador</a:t>
            </a:r>
            <a:endParaRPr lang="es-ES" altLang="es-MX" sz="1800" b="1" dirty="0"/>
          </a:p>
          <a:p>
            <a:pPr marL="0" indent="0" algn="just">
              <a:buNone/>
            </a:pPr>
            <a:endParaRPr lang="es-MX" altLang="es-MX" sz="2400" dirty="0" smtClean="0">
              <a:ea typeface="Batang" panose="02030600000101010101" pitchFamily="18" charset="-127"/>
              <a:cs typeface="Arial" panose="020B0604020202020204" pitchFamily="34" charset="0"/>
            </a:endParaRPr>
          </a:p>
          <a:p>
            <a:pPr algn="just">
              <a:lnSpc>
                <a:spcPct val="150000"/>
              </a:lnSpc>
              <a:spcBef>
                <a:spcPct val="0"/>
              </a:spcBef>
              <a:buFontTx/>
              <a:buNone/>
            </a:pPr>
            <a:endParaRPr lang="es-MX" altLang="es-MX" sz="2400" b="1" dirty="0" smtClean="0"/>
          </a:p>
          <a:p>
            <a:pPr marL="0" indent="0" algn="just">
              <a:buNone/>
            </a:pPr>
            <a:endParaRPr lang="es-MX" altLang="es-MX" sz="2400" dirty="0" smtClean="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76" y="76801"/>
            <a:ext cx="1267340" cy="1548971"/>
          </a:xfrm>
          <a:prstGeom prst="rect">
            <a:avLst/>
          </a:prstGeom>
        </p:spPr>
      </p:pic>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53525" y="0"/>
            <a:ext cx="3038475" cy="1809750"/>
          </a:xfrm>
          <a:prstGeom prst="rect">
            <a:avLst/>
          </a:prstGeom>
        </p:spPr>
      </p:pic>
    </p:spTree>
    <p:extLst>
      <p:ext uri="{BB962C8B-B14F-4D97-AF65-F5344CB8AC3E}">
        <p14:creationId xmlns:p14="http://schemas.microsoft.com/office/powerpoint/2010/main" val="14156685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5965" y="188504"/>
            <a:ext cx="10515600" cy="1325563"/>
          </a:xfrm>
        </p:spPr>
        <p:txBody>
          <a:bodyPr>
            <a:normAutofit fontScale="90000"/>
          </a:bodyPr>
          <a:lstStyle/>
          <a:p>
            <a:pPr lvl="1">
              <a:defRPr/>
            </a:pP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b="1" dirty="0">
                <a:solidFill>
                  <a:schemeClr val="tx1"/>
                </a:solidFill>
                <a:effectLst>
                  <a:outerShdw blurRad="38100" dist="38100" dir="2700000" algn="tl">
                    <a:srgbClr val="000000">
                      <a:alpha val="43137"/>
                    </a:srgbClr>
                  </a:outerShdw>
                </a:effectLst>
              </a:rPr>
              <a:t>3. </a:t>
            </a:r>
            <a:r>
              <a:rPr lang="es-MX" sz="2800" b="1" dirty="0" smtClean="0">
                <a:solidFill>
                  <a:schemeClr val="tx1"/>
                </a:solidFill>
                <a:effectLst>
                  <a:outerShdw blurRad="38100" dist="38100" dir="2700000" algn="tl">
                    <a:srgbClr val="000000">
                      <a:alpha val="43137"/>
                    </a:srgbClr>
                  </a:outerShdw>
                </a:effectLst>
              </a:rPr>
              <a:t>Identificadores</a:t>
            </a:r>
            <a:r>
              <a:rPr lang="es-MX" sz="2800" b="1" dirty="0">
                <a:solidFill>
                  <a:srgbClr val="C00000"/>
                </a:solidFill>
                <a:effectLst>
                  <a:outerShdw blurRad="38100" dist="38100" dir="2700000" algn="tl">
                    <a:srgbClr val="000000">
                      <a:alpha val="43137"/>
                    </a:srgbClr>
                  </a:outerShdw>
                </a:effectLst>
              </a:rPr>
              <a:t/>
            </a:r>
            <a:br>
              <a:rPr lang="es-MX" sz="2800" b="1" dirty="0">
                <a:solidFill>
                  <a:srgbClr val="C00000"/>
                </a:solidFill>
                <a:effectLst>
                  <a:outerShdw blurRad="38100" dist="38100" dir="2700000" algn="tl">
                    <a:srgbClr val="000000">
                      <a:alpha val="43137"/>
                    </a:srgbClr>
                  </a:outerShdw>
                </a:effectLst>
              </a:rPr>
            </a:br>
            <a:r>
              <a:rPr lang="es-MX" sz="2800" b="1" dirty="0">
                <a:effectLst>
                  <a:outerShdw blurRad="38100" dist="38100" dir="2700000" algn="tl">
                    <a:srgbClr val="000000">
                      <a:alpha val="43137"/>
                    </a:srgbClr>
                  </a:outerShdw>
                </a:effectLst>
              </a:rPr>
              <a:t/>
            </a:r>
            <a:br>
              <a:rPr lang="es-MX" sz="2800" b="1" dirty="0">
                <a:effectLst>
                  <a:outerShdw blurRad="38100" dist="38100" dir="2700000" algn="tl">
                    <a:srgbClr val="000000">
                      <a:alpha val="43137"/>
                    </a:srgbClr>
                  </a:outerShdw>
                </a:effectLst>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endParaRPr lang="es-MX" sz="2800" u="sng"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654908" y="1355617"/>
            <a:ext cx="10600038" cy="4351338"/>
          </a:xfrm>
        </p:spPr>
        <p:txBody>
          <a:bodyPr>
            <a:normAutofit/>
          </a:bodyPr>
          <a:lstStyle/>
          <a:p>
            <a:pPr marL="0" indent="0" algn="ctr">
              <a:buNone/>
            </a:pPr>
            <a:endParaRPr lang="es-MX" altLang="es-MX" sz="1800" dirty="0" smtClean="0"/>
          </a:p>
          <a:p>
            <a:pPr marL="0" indent="0" algn="just">
              <a:buNone/>
            </a:pPr>
            <a:endParaRPr lang="es-MX" altLang="es-MX" sz="2400" dirty="0" smtClean="0">
              <a:ea typeface="Batang" panose="02030600000101010101" pitchFamily="18" charset="-127"/>
              <a:cs typeface="Arial" panose="020B0604020202020204" pitchFamily="34" charset="0"/>
            </a:endParaRPr>
          </a:p>
          <a:p>
            <a:pPr algn="just">
              <a:lnSpc>
                <a:spcPct val="150000"/>
              </a:lnSpc>
              <a:spcBef>
                <a:spcPct val="0"/>
              </a:spcBef>
              <a:buFontTx/>
              <a:buNone/>
            </a:pPr>
            <a:endParaRPr lang="es-MX" altLang="es-MX" sz="2400" b="1" dirty="0" smtClean="0"/>
          </a:p>
          <a:p>
            <a:pPr marL="0" indent="0" algn="just">
              <a:buNone/>
            </a:pPr>
            <a:endParaRPr lang="es-MX" altLang="es-MX" sz="2400" dirty="0" smtClean="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76" y="76801"/>
            <a:ext cx="1267340" cy="1548971"/>
          </a:xfrm>
          <a:prstGeom prst="rect">
            <a:avLst/>
          </a:prstGeom>
        </p:spPr>
      </p:pic>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53525" y="0"/>
            <a:ext cx="3038475" cy="1809750"/>
          </a:xfrm>
          <a:prstGeom prst="rect">
            <a:avLst/>
          </a:prstGeom>
        </p:spPr>
      </p:pic>
      <p:pic>
        <p:nvPicPr>
          <p:cNvPr id="4" name="Imagen 3"/>
          <p:cNvPicPr>
            <a:picLocks noChangeAspect="1"/>
          </p:cNvPicPr>
          <p:nvPr/>
        </p:nvPicPr>
        <p:blipFill rotWithShape="1">
          <a:blip r:embed="rId4"/>
          <a:srcRect l="28690" t="28172" r="20352" b="35163"/>
          <a:stretch/>
        </p:blipFill>
        <p:spPr>
          <a:xfrm>
            <a:off x="3267857" y="1466252"/>
            <a:ext cx="5274194" cy="2880895"/>
          </a:xfrm>
          <a:prstGeom prst="rect">
            <a:avLst/>
          </a:prstGeom>
        </p:spPr>
      </p:pic>
      <p:pic>
        <p:nvPicPr>
          <p:cNvPr id="7" name="Imagen 6"/>
          <p:cNvPicPr>
            <a:picLocks noChangeAspect="1"/>
          </p:cNvPicPr>
          <p:nvPr/>
        </p:nvPicPr>
        <p:blipFill rotWithShape="1">
          <a:blip r:embed="rId5"/>
          <a:srcRect l="25769" t="64601" r="12295" b="20850"/>
          <a:stretch/>
        </p:blipFill>
        <p:spPr>
          <a:xfrm>
            <a:off x="2884436" y="4457782"/>
            <a:ext cx="6041036" cy="1064303"/>
          </a:xfrm>
          <a:prstGeom prst="rect">
            <a:avLst/>
          </a:prstGeom>
        </p:spPr>
      </p:pic>
    </p:spTree>
    <p:extLst>
      <p:ext uri="{BB962C8B-B14F-4D97-AF65-F5344CB8AC3E}">
        <p14:creationId xmlns:p14="http://schemas.microsoft.com/office/powerpoint/2010/main" val="28099984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5965" y="188504"/>
            <a:ext cx="10515600" cy="1325563"/>
          </a:xfrm>
        </p:spPr>
        <p:txBody>
          <a:bodyPr>
            <a:normAutofit fontScale="90000"/>
          </a:bodyPr>
          <a:lstStyle/>
          <a:p>
            <a:pPr lvl="1">
              <a:defRPr/>
            </a:pP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b="1" dirty="0">
                <a:solidFill>
                  <a:schemeClr val="tx1"/>
                </a:solidFill>
                <a:effectLst>
                  <a:outerShdw blurRad="38100" dist="38100" dir="2700000" algn="tl">
                    <a:srgbClr val="000000">
                      <a:alpha val="43137"/>
                    </a:srgbClr>
                  </a:outerShdw>
                </a:effectLst>
              </a:rPr>
              <a:t>4. </a:t>
            </a:r>
            <a:r>
              <a:rPr lang="es-MX" sz="2800" b="1" dirty="0" smtClean="0">
                <a:solidFill>
                  <a:schemeClr val="tx1"/>
                </a:solidFill>
                <a:effectLst>
                  <a:outerShdw blurRad="38100" dist="38100" dir="2700000" algn="tl">
                    <a:srgbClr val="000000">
                      <a:alpha val="43137"/>
                    </a:srgbClr>
                  </a:outerShdw>
                </a:effectLst>
              </a:rPr>
              <a:t>Variables</a:t>
            </a:r>
            <a:r>
              <a:rPr lang="es-MX" sz="2800" b="1" dirty="0">
                <a:solidFill>
                  <a:srgbClr val="A50021"/>
                </a:solidFill>
                <a:effectLst>
                  <a:outerShdw blurRad="38100" dist="38100" dir="2700000" algn="tl">
                    <a:srgbClr val="000000">
                      <a:alpha val="43137"/>
                    </a:srgbClr>
                  </a:outerShdw>
                </a:effectLst>
              </a:rPr>
              <a:t/>
            </a:r>
            <a:br>
              <a:rPr lang="es-MX" sz="2800" b="1" dirty="0">
                <a:solidFill>
                  <a:srgbClr val="A50021"/>
                </a:solidFill>
                <a:effectLst>
                  <a:outerShdw blurRad="38100" dist="38100" dir="2700000" algn="tl">
                    <a:srgbClr val="000000">
                      <a:alpha val="43137"/>
                    </a:srgbClr>
                  </a:outerShdw>
                </a:effectLst>
              </a:rPr>
            </a:br>
            <a:r>
              <a:rPr lang="es-MX" sz="2800" b="1" dirty="0">
                <a:solidFill>
                  <a:srgbClr val="C00000"/>
                </a:solidFill>
                <a:effectLst>
                  <a:outerShdw blurRad="38100" dist="38100" dir="2700000" algn="tl">
                    <a:srgbClr val="000000">
                      <a:alpha val="43137"/>
                    </a:srgbClr>
                  </a:outerShdw>
                </a:effectLst>
              </a:rPr>
              <a:t/>
            </a:r>
            <a:br>
              <a:rPr lang="es-MX" sz="2800" b="1" dirty="0">
                <a:solidFill>
                  <a:srgbClr val="C00000"/>
                </a:solidFill>
                <a:effectLst>
                  <a:outerShdw blurRad="38100" dist="38100" dir="2700000" algn="tl">
                    <a:srgbClr val="000000">
                      <a:alpha val="43137"/>
                    </a:srgbClr>
                  </a:outerShdw>
                </a:effectLst>
              </a:rPr>
            </a:br>
            <a:r>
              <a:rPr lang="es-MX" sz="2800" b="1" dirty="0">
                <a:effectLst>
                  <a:outerShdw blurRad="38100" dist="38100" dir="2700000" algn="tl">
                    <a:srgbClr val="000000">
                      <a:alpha val="43137"/>
                    </a:srgbClr>
                  </a:outerShdw>
                </a:effectLst>
              </a:rPr>
              <a:t/>
            </a:r>
            <a:br>
              <a:rPr lang="es-MX" sz="2800" b="1" dirty="0">
                <a:effectLst>
                  <a:outerShdw blurRad="38100" dist="38100" dir="2700000" algn="tl">
                    <a:srgbClr val="000000">
                      <a:alpha val="43137"/>
                    </a:srgbClr>
                  </a:outerShdw>
                </a:effectLst>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endParaRPr lang="es-MX" sz="2800" u="sng"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654908" y="1355617"/>
            <a:ext cx="10600038" cy="4351338"/>
          </a:xfrm>
        </p:spPr>
        <p:txBody>
          <a:bodyPr>
            <a:normAutofit/>
          </a:bodyPr>
          <a:lstStyle/>
          <a:p>
            <a:pPr marL="0" indent="0" algn="ctr">
              <a:buNone/>
            </a:pPr>
            <a:endParaRPr lang="es-MX" altLang="es-MX" sz="1800" dirty="0" smtClean="0"/>
          </a:p>
          <a:p>
            <a:pPr algn="just"/>
            <a:r>
              <a:rPr lang="es-MX" altLang="es-MX" sz="2000" dirty="0">
                <a:latin typeface="Arial" panose="020B0604020202020204" pitchFamily="34" charset="0"/>
                <a:cs typeface="Arial" panose="020B0604020202020204" pitchFamily="34" charset="0"/>
              </a:rPr>
              <a:t>Son el espacio para guardar información en un espacio de memoria reservado para el programa realizado, donde se puede grabar un valor, usarlo durante su ejecución y recuperar ese valor más tarde (Rentería, 2015).</a:t>
            </a:r>
          </a:p>
          <a:p>
            <a:pPr algn="just">
              <a:lnSpc>
                <a:spcPct val="150000"/>
              </a:lnSpc>
              <a:spcBef>
                <a:spcPct val="0"/>
              </a:spcBef>
              <a:buFontTx/>
              <a:buNone/>
            </a:pPr>
            <a:r>
              <a:rPr lang="es-MX" altLang="es-MX" sz="2000" dirty="0">
                <a:latin typeface="Arial" panose="020B0604020202020204" pitchFamily="34" charset="0"/>
                <a:cs typeface="Arial" panose="020B0604020202020204" pitchFamily="34" charset="0"/>
              </a:rPr>
              <a:t>.</a:t>
            </a:r>
          </a:p>
          <a:p>
            <a:pPr algn="just">
              <a:lnSpc>
                <a:spcPct val="150000"/>
              </a:lnSpc>
              <a:spcBef>
                <a:spcPct val="0"/>
              </a:spcBef>
              <a:buFontTx/>
              <a:buNone/>
            </a:pPr>
            <a:endParaRPr lang="es-MX" altLang="es-MX" sz="2000" dirty="0">
              <a:latin typeface="Arial" panose="020B0604020202020204" pitchFamily="34" charset="0"/>
              <a:cs typeface="Arial" panose="020B0604020202020204" pitchFamily="34" charset="0"/>
            </a:endParaRPr>
          </a:p>
          <a:p>
            <a:pPr algn="just">
              <a:lnSpc>
                <a:spcPct val="150000"/>
              </a:lnSpc>
              <a:spcBef>
                <a:spcPct val="0"/>
              </a:spcBef>
              <a:buFontTx/>
              <a:buNone/>
            </a:pPr>
            <a:r>
              <a:rPr lang="es-MX" altLang="es-MX" sz="2000" i="1" dirty="0">
                <a:latin typeface="Arial" panose="020B0604020202020204" pitchFamily="34" charset="0"/>
                <a:cs typeface="Arial" panose="020B0604020202020204" pitchFamily="34" charset="0"/>
              </a:rPr>
              <a:t>Sintaxis:</a:t>
            </a:r>
          </a:p>
          <a:p>
            <a:pPr>
              <a:spcBef>
                <a:spcPct val="0"/>
              </a:spcBef>
              <a:buNone/>
            </a:pPr>
            <a:r>
              <a:rPr lang="es-ES_tradnl" altLang="es-MX" sz="2000" dirty="0">
                <a:solidFill>
                  <a:srgbClr val="00CC00"/>
                </a:solidFill>
                <a:latin typeface="Arial" panose="020B0604020202020204" pitchFamily="34" charset="0"/>
                <a:cs typeface="Arial" panose="020B0604020202020204" pitchFamily="34" charset="0"/>
              </a:rPr>
              <a:t>	</a:t>
            </a:r>
            <a:r>
              <a:rPr lang="es-ES_tradnl" altLang="es-MX" sz="2000" dirty="0" err="1">
                <a:solidFill>
                  <a:srgbClr val="00CC00"/>
                </a:solidFill>
                <a:latin typeface="Arial" panose="020B0604020202020204" pitchFamily="34" charset="0"/>
                <a:cs typeface="Arial" panose="020B0604020202020204" pitchFamily="34" charset="0"/>
              </a:rPr>
              <a:t>tipo_de</a:t>
            </a:r>
            <a:r>
              <a:rPr lang="es-ES_tradnl" altLang="es-MX" sz="2000" dirty="0">
                <a:solidFill>
                  <a:srgbClr val="00CC00"/>
                </a:solidFill>
                <a:latin typeface="Arial" panose="020B0604020202020204" pitchFamily="34" charset="0"/>
                <a:cs typeface="Arial" panose="020B0604020202020204" pitchFamily="34" charset="0"/>
              </a:rPr>
              <a:t> dato  </a:t>
            </a:r>
            <a:r>
              <a:rPr lang="es-ES_tradnl" altLang="es-MX" sz="2000" dirty="0">
                <a:solidFill>
                  <a:srgbClr val="A50021"/>
                </a:solidFill>
                <a:latin typeface="Arial" panose="020B0604020202020204" pitchFamily="34" charset="0"/>
                <a:cs typeface="Arial" panose="020B0604020202020204" pitchFamily="34" charset="0"/>
              </a:rPr>
              <a:t>variable</a:t>
            </a:r>
            <a:r>
              <a:rPr lang="es-ES_tradnl" altLang="es-MX" sz="2000" dirty="0">
                <a:latin typeface="Arial" panose="020B0604020202020204" pitchFamily="34" charset="0"/>
                <a:cs typeface="Arial" panose="020B0604020202020204" pitchFamily="34" charset="0"/>
              </a:rPr>
              <a:t>  (1 o más identificadores);</a:t>
            </a:r>
          </a:p>
          <a:p>
            <a:pPr>
              <a:spcBef>
                <a:spcPct val="0"/>
              </a:spcBef>
              <a:buNone/>
            </a:pPr>
            <a:endParaRPr lang="es-ES_tradnl" altLang="es-MX" sz="2000" dirty="0">
              <a:latin typeface="Arial" panose="020B0604020202020204" pitchFamily="34" charset="0"/>
              <a:cs typeface="Arial" panose="020B0604020202020204" pitchFamily="34" charset="0"/>
            </a:endParaRPr>
          </a:p>
          <a:p>
            <a:pPr>
              <a:spcBef>
                <a:spcPct val="0"/>
              </a:spcBef>
              <a:buNone/>
            </a:pPr>
            <a:r>
              <a:rPr lang="es-ES_tradnl" altLang="es-MX" sz="2000" dirty="0">
                <a:latin typeface="Arial" panose="020B0604020202020204" pitchFamily="34" charset="0"/>
                <a:cs typeface="Arial" panose="020B0604020202020204" pitchFamily="34" charset="0"/>
              </a:rPr>
              <a:t>Ejemplo:</a:t>
            </a:r>
          </a:p>
          <a:p>
            <a:pPr>
              <a:spcBef>
                <a:spcPct val="0"/>
              </a:spcBef>
              <a:buNone/>
            </a:pPr>
            <a:r>
              <a:rPr lang="es-ES_tradnl" altLang="es-MX" sz="2000" dirty="0">
                <a:latin typeface="Arial" panose="020B0604020202020204" pitchFamily="34" charset="0"/>
                <a:cs typeface="Arial" panose="020B0604020202020204" pitchFamily="34" charset="0"/>
              </a:rPr>
              <a:t>		</a:t>
            </a:r>
            <a:r>
              <a:rPr lang="es-ES_tradnl" altLang="es-MX" sz="2000" dirty="0" err="1">
                <a:solidFill>
                  <a:srgbClr val="00CC00"/>
                </a:solidFill>
                <a:latin typeface="Arial" panose="020B0604020202020204" pitchFamily="34" charset="0"/>
                <a:cs typeface="Arial" panose="020B0604020202020204" pitchFamily="34" charset="0"/>
              </a:rPr>
              <a:t>int</a:t>
            </a:r>
            <a:r>
              <a:rPr lang="es-ES_tradnl" altLang="es-MX" sz="2000" dirty="0">
                <a:latin typeface="Arial" panose="020B0604020202020204" pitchFamily="34" charset="0"/>
                <a:cs typeface="Arial" panose="020B0604020202020204" pitchFamily="34" charset="0"/>
              </a:rPr>
              <a:t> </a:t>
            </a:r>
            <a:r>
              <a:rPr lang="es-ES_tradnl" altLang="es-MX" sz="2000" dirty="0">
                <a:solidFill>
                  <a:srgbClr val="C00000"/>
                </a:solidFill>
                <a:latin typeface="Arial" panose="020B0604020202020204" pitchFamily="34" charset="0"/>
                <a:cs typeface="Arial" panose="020B0604020202020204" pitchFamily="34" charset="0"/>
              </a:rPr>
              <a:t>num1</a:t>
            </a:r>
            <a:r>
              <a:rPr lang="es-ES_tradnl" altLang="es-MX" sz="2000" dirty="0">
                <a:latin typeface="Arial" panose="020B0604020202020204" pitchFamily="34" charset="0"/>
                <a:cs typeface="Arial" panose="020B0604020202020204" pitchFamily="34" charset="0"/>
              </a:rPr>
              <a:t>,</a:t>
            </a:r>
            <a:r>
              <a:rPr lang="es-ES_tradnl" altLang="es-MX" sz="2000" dirty="0">
                <a:solidFill>
                  <a:srgbClr val="C00000"/>
                </a:solidFill>
                <a:latin typeface="Arial" panose="020B0604020202020204" pitchFamily="34" charset="0"/>
                <a:cs typeface="Arial" panose="020B0604020202020204" pitchFamily="34" charset="0"/>
              </a:rPr>
              <a:t>num2</a:t>
            </a:r>
            <a:r>
              <a:rPr lang="es-ES_tradnl" altLang="es-MX" sz="2000" dirty="0">
                <a:latin typeface="Arial" panose="020B0604020202020204" pitchFamily="34" charset="0"/>
                <a:cs typeface="Arial" panose="020B0604020202020204" pitchFamily="34" charset="0"/>
              </a:rPr>
              <a:t>,</a:t>
            </a:r>
            <a:r>
              <a:rPr lang="es-ES_tradnl" altLang="es-MX" sz="2000" dirty="0">
                <a:solidFill>
                  <a:srgbClr val="C00000"/>
                </a:solidFill>
                <a:latin typeface="Arial" panose="020B0604020202020204" pitchFamily="34" charset="0"/>
                <a:cs typeface="Arial" panose="020B0604020202020204" pitchFamily="34" charset="0"/>
              </a:rPr>
              <a:t>num3</a:t>
            </a:r>
            <a:r>
              <a:rPr lang="es-ES_tradnl" altLang="es-MX" sz="2000" dirty="0">
                <a:latin typeface="Arial" panose="020B0604020202020204" pitchFamily="34" charset="0"/>
                <a:cs typeface="Arial" panose="020B0604020202020204" pitchFamily="34" charset="0"/>
              </a:rPr>
              <a:t>;</a:t>
            </a:r>
          </a:p>
          <a:p>
            <a:pPr>
              <a:spcBef>
                <a:spcPct val="0"/>
              </a:spcBef>
              <a:buNone/>
            </a:pPr>
            <a:r>
              <a:rPr lang="es-ES_tradnl" altLang="es-MX" sz="2000" dirty="0">
                <a:latin typeface="Arial" panose="020B0604020202020204" pitchFamily="34" charset="0"/>
                <a:cs typeface="Arial" panose="020B0604020202020204" pitchFamily="34" charset="0"/>
              </a:rPr>
              <a:t>		</a:t>
            </a:r>
            <a:r>
              <a:rPr lang="es-ES_tradnl" altLang="es-MX" sz="2000" dirty="0" err="1">
                <a:solidFill>
                  <a:srgbClr val="00CC00"/>
                </a:solidFill>
                <a:latin typeface="Arial" panose="020B0604020202020204" pitchFamily="34" charset="0"/>
                <a:cs typeface="Arial" panose="020B0604020202020204" pitchFamily="34" charset="0"/>
              </a:rPr>
              <a:t>char</a:t>
            </a:r>
            <a:r>
              <a:rPr lang="es-ES_tradnl" altLang="es-MX" sz="2000" dirty="0">
                <a:latin typeface="Arial" panose="020B0604020202020204" pitchFamily="34" charset="0"/>
                <a:cs typeface="Arial" panose="020B0604020202020204" pitchFamily="34" charset="0"/>
              </a:rPr>
              <a:t> </a:t>
            </a:r>
            <a:r>
              <a:rPr lang="es-ES_tradnl" altLang="es-MX" sz="2000" dirty="0" err="1">
                <a:solidFill>
                  <a:srgbClr val="C00000"/>
                </a:solidFill>
                <a:latin typeface="Arial" panose="020B0604020202020204" pitchFamily="34" charset="0"/>
                <a:cs typeface="Arial" panose="020B0604020202020204" pitchFamily="34" charset="0"/>
              </a:rPr>
              <a:t>nom_alum</a:t>
            </a:r>
            <a:r>
              <a:rPr lang="es-ES_tradnl" altLang="es-MX" sz="2000" dirty="0">
                <a:latin typeface="Arial" panose="020B0604020202020204" pitchFamily="34" charset="0"/>
                <a:cs typeface="Arial" panose="020B0604020202020204" pitchFamily="34" charset="0"/>
              </a:rPr>
              <a:t>;</a:t>
            </a:r>
          </a:p>
          <a:p>
            <a:pPr>
              <a:spcBef>
                <a:spcPct val="0"/>
              </a:spcBef>
              <a:buNone/>
            </a:pPr>
            <a:r>
              <a:rPr lang="es-ES_tradnl" altLang="es-MX" sz="2000" dirty="0">
                <a:latin typeface="Arial" panose="020B0604020202020204" pitchFamily="34" charset="0"/>
                <a:cs typeface="Arial" panose="020B0604020202020204" pitchFamily="34" charset="0"/>
              </a:rPr>
              <a:t>		</a:t>
            </a:r>
            <a:r>
              <a:rPr lang="es-ES_tradnl" altLang="es-MX" sz="2000" dirty="0" err="1">
                <a:solidFill>
                  <a:srgbClr val="00CC00"/>
                </a:solidFill>
                <a:latin typeface="Arial" panose="020B0604020202020204" pitchFamily="34" charset="0"/>
                <a:cs typeface="Arial" panose="020B0604020202020204" pitchFamily="34" charset="0"/>
              </a:rPr>
              <a:t>float</a:t>
            </a:r>
            <a:r>
              <a:rPr lang="es-ES_tradnl" altLang="es-MX" sz="2000" dirty="0">
                <a:latin typeface="Arial" panose="020B0604020202020204" pitchFamily="34" charset="0"/>
                <a:cs typeface="Arial" panose="020B0604020202020204" pitchFamily="34" charset="0"/>
              </a:rPr>
              <a:t> </a:t>
            </a:r>
            <a:r>
              <a:rPr lang="es-ES_tradnl" altLang="es-MX" sz="2000" dirty="0">
                <a:solidFill>
                  <a:srgbClr val="C00000"/>
                </a:solidFill>
                <a:latin typeface="Arial" panose="020B0604020202020204" pitchFamily="34" charset="0"/>
                <a:cs typeface="Arial" panose="020B0604020202020204" pitchFamily="34" charset="0"/>
              </a:rPr>
              <a:t>precio</a:t>
            </a:r>
            <a:r>
              <a:rPr lang="es-ES_tradnl" altLang="es-MX" sz="2000" dirty="0">
                <a:latin typeface="Arial" panose="020B0604020202020204" pitchFamily="34" charset="0"/>
                <a:cs typeface="Arial" panose="020B0604020202020204" pitchFamily="34" charset="0"/>
              </a:rPr>
              <a:t>;</a:t>
            </a:r>
            <a:endParaRPr lang="es-MX" altLang="es-MX" sz="2000" dirty="0">
              <a:latin typeface="Arial" panose="020B0604020202020204" pitchFamily="34" charset="0"/>
              <a:cs typeface="Arial" panose="020B0604020202020204" pitchFamily="34" charset="0"/>
            </a:endParaRPr>
          </a:p>
          <a:p>
            <a:pPr marL="0" indent="0" algn="just">
              <a:buNone/>
            </a:pPr>
            <a:endParaRPr lang="es-MX" altLang="es-MX" sz="2400" dirty="0" smtClean="0">
              <a:ea typeface="Batang" panose="02030600000101010101" pitchFamily="18" charset="-127"/>
              <a:cs typeface="Arial" panose="020B0604020202020204" pitchFamily="34" charset="0"/>
            </a:endParaRPr>
          </a:p>
          <a:p>
            <a:pPr algn="just">
              <a:lnSpc>
                <a:spcPct val="150000"/>
              </a:lnSpc>
              <a:spcBef>
                <a:spcPct val="0"/>
              </a:spcBef>
              <a:buFontTx/>
              <a:buNone/>
            </a:pPr>
            <a:endParaRPr lang="es-MX" altLang="es-MX" sz="2400" b="1" dirty="0" smtClean="0"/>
          </a:p>
          <a:p>
            <a:pPr marL="0" indent="0" algn="just">
              <a:buNone/>
            </a:pPr>
            <a:endParaRPr lang="es-MX" altLang="es-MX" sz="2400" dirty="0" smtClean="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76" y="76801"/>
            <a:ext cx="1267340" cy="1548971"/>
          </a:xfrm>
          <a:prstGeom prst="rect">
            <a:avLst/>
          </a:prstGeom>
        </p:spPr>
      </p:pic>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53525" y="0"/>
            <a:ext cx="3038475" cy="1809750"/>
          </a:xfrm>
          <a:prstGeom prst="rect">
            <a:avLst/>
          </a:prstGeom>
        </p:spPr>
      </p:pic>
    </p:spTree>
    <p:extLst>
      <p:ext uri="{BB962C8B-B14F-4D97-AF65-F5344CB8AC3E}">
        <p14:creationId xmlns:p14="http://schemas.microsoft.com/office/powerpoint/2010/main" val="39416841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5965" y="188504"/>
            <a:ext cx="10515600" cy="1325563"/>
          </a:xfrm>
        </p:spPr>
        <p:txBody>
          <a:bodyPr>
            <a:normAutofit fontScale="90000"/>
          </a:bodyPr>
          <a:lstStyle/>
          <a:p>
            <a:pPr lvl="1">
              <a:defRPr/>
            </a:pP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b="1" dirty="0">
                <a:solidFill>
                  <a:schemeClr val="tx1"/>
                </a:solidFill>
                <a:effectLst>
                  <a:outerShdw blurRad="38100" dist="38100" dir="2700000" algn="tl">
                    <a:srgbClr val="000000">
                      <a:alpha val="43137"/>
                    </a:srgbClr>
                  </a:outerShdw>
                </a:effectLst>
              </a:rPr>
              <a:t>5. </a:t>
            </a:r>
            <a:r>
              <a:rPr lang="es-MX" sz="2800" b="1" dirty="0" smtClean="0">
                <a:solidFill>
                  <a:schemeClr val="tx1"/>
                </a:solidFill>
                <a:effectLst>
                  <a:outerShdw blurRad="38100" dist="38100" dir="2700000" algn="tl">
                    <a:srgbClr val="000000">
                      <a:alpha val="43137"/>
                    </a:srgbClr>
                  </a:outerShdw>
                </a:effectLst>
              </a:rPr>
              <a:t>Constantes</a:t>
            </a:r>
            <a:r>
              <a:rPr lang="es-MX" sz="2800" b="1" dirty="0">
                <a:solidFill>
                  <a:srgbClr val="C00000"/>
                </a:solidFill>
                <a:effectLst>
                  <a:outerShdw blurRad="38100" dist="38100" dir="2700000" algn="tl">
                    <a:srgbClr val="000000">
                      <a:alpha val="43137"/>
                    </a:srgbClr>
                  </a:outerShdw>
                </a:effectLst>
              </a:rPr>
              <a:t/>
            </a:r>
            <a:br>
              <a:rPr lang="es-MX" sz="2800" b="1" dirty="0">
                <a:solidFill>
                  <a:srgbClr val="C00000"/>
                </a:solidFill>
                <a:effectLst>
                  <a:outerShdw blurRad="38100" dist="38100" dir="2700000" algn="tl">
                    <a:srgbClr val="000000">
                      <a:alpha val="43137"/>
                    </a:srgbClr>
                  </a:outerShdw>
                </a:effectLst>
              </a:rPr>
            </a:br>
            <a:r>
              <a:rPr lang="es-MX" sz="2800" b="1" dirty="0">
                <a:effectLst>
                  <a:outerShdw blurRad="38100" dist="38100" dir="2700000" algn="tl">
                    <a:srgbClr val="000000">
                      <a:alpha val="43137"/>
                    </a:srgbClr>
                  </a:outerShdw>
                </a:effectLst>
              </a:rPr>
              <a:t/>
            </a:r>
            <a:br>
              <a:rPr lang="es-MX" sz="2800" b="1" dirty="0">
                <a:effectLst>
                  <a:outerShdw blurRad="38100" dist="38100" dir="2700000" algn="tl">
                    <a:srgbClr val="000000">
                      <a:alpha val="43137"/>
                    </a:srgbClr>
                  </a:outerShdw>
                </a:effectLst>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endParaRPr lang="es-MX" sz="2800" u="sng"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654908" y="1355617"/>
            <a:ext cx="10600038" cy="4351338"/>
          </a:xfrm>
        </p:spPr>
        <p:txBody>
          <a:bodyPr>
            <a:normAutofit/>
          </a:bodyPr>
          <a:lstStyle/>
          <a:p>
            <a:pPr marL="0" indent="0" algn="ctr">
              <a:buNone/>
            </a:pPr>
            <a:endParaRPr lang="es-MX" altLang="es-MX" sz="1800" dirty="0" smtClean="0"/>
          </a:p>
          <a:p>
            <a:pPr algn="just"/>
            <a:r>
              <a:rPr lang="es-MX" altLang="es-MX" sz="2000" dirty="0">
                <a:latin typeface="Arial" panose="020B0604020202020204" pitchFamily="34" charset="0"/>
                <a:cs typeface="Arial" panose="020B0604020202020204" pitchFamily="34" charset="0"/>
              </a:rPr>
              <a:t>Son valores fijos que el programa no puede alterar, pero que son utilizados con esos mismo valores durante todo el programa (Rentería, 2015).</a:t>
            </a:r>
          </a:p>
          <a:p>
            <a:pPr algn="just">
              <a:lnSpc>
                <a:spcPct val="150000"/>
              </a:lnSpc>
              <a:spcBef>
                <a:spcPct val="0"/>
              </a:spcBef>
              <a:buFontTx/>
              <a:buNone/>
            </a:pPr>
            <a:endParaRPr lang="es-MX" altLang="es-MX" sz="2000" dirty="0">
              <a:latin typeface="Arial" panose="020B0604020202020204" pitchFamily="34" charset="0"/>
              <a:cs typeface="Arial" panose="020B0604020202020204" pitchFamily="34" charset="0"/>
            </a:endParaRPr>
          </a:p>
          <a:p>
            <a:pPr algn="just">
              <a:lnSpc>
                <a:spcPct val="150000"/>
              </a:lnSpc>
              <a:spcBef>
                <a:spcPct val="0"/>
              </a:spcBef>
              <a:buFontTx/>
              <a:buNone/>
            </a:pPr>
            <a:r>
              <a:rPr lang="es-MX" altLang="es-MX" sz="2000" i="1" dirty="0">
                <a:latin typeface="Arial" panose="020B0604020202020204" pitchFamily="34" charset="0"/>
                <a:cs typeface="Arial" panose="020B0604020202020204" pitchFamily="34" charset="0"/>
              </a:rPr>
              <a:t>Sintaxis:</a:t>
            </a:r>
          </a:p>
          <a:p>
            <a:pPr>
              <a:spcBef>
                <a:spcPct val="0"/>
              </a:spcBef>
              <a:buNone/>
            </a:pPr>
            <a:r>
              <a:rPr lang="es-ES_tradnl" altLang="es-MX" sz="2000" dirty="0">
                <a:solidFill>
                  <a:srgbClr val="00CC00"/>
                </a:solidFill>
                <a:latin typeface="Arial" panose="020B0604020202020204" pitchFamily="34" charset="0"/>
                <a:cs typeface="Arial" panose="020B0604020202020204" pitchFamily="34" charset="0"/>
              </a:rPr>
              <a:t>     </a:t>
            </a:r>
            <a:r>
              <a:rPr lang="es-ES_tradnl" altLang="es-MX" sz="2000" dirty="0" err="1">
                <a:solidFill>
                  <a:srgbClr val="00CC00"/>
                </a:solidFill>
                <a:latin typeface="Arial" panose="020B0604020202020204" pitchFamily="34" charset="0"/>
                <a:cs typeface="Arial" panose="020B0604020202020204" pitchFamily="34" charset="0"/>
              </a:rPr>
              <a:t>tipo_de</a:t>
            </a:r>
            <a:r>
              <a:rPr lang="es-ES_tradnl" altLang="es-MX" sz="2000" dirty="0">
                <a:solidFill>
                  <a:srgbClr val="00CC00"/>
                </a:solidFill>
                <a:latin typeface="Arial" panose="020B0604020202020204" pitchFamily="34" charset="0"/>
                <a:cs typeface="Arial" panose="020B0604020202020204" pitchFamily="34" charset="0"/>
              </a:rPr>
              <a:t> dato constante =  </a:t>
            </a:r>
            <a:r>
              <a:rPr lang="es-ES_tradnl" altLang="es-MX" sz="2000" dirty="0">
                <a:solidFill>
                  <a:srgbClr val="A50021"/>
                </a:solidFill>
                <a:latin typeface="Arial" panose="020B0604020202020204" pitchFamily="34" charset="0"/>
                <a:cs typeface="Arial" panose="020B0604020202020204" pitchFamily="34" charset="0"/>
              </a:rPr>
              <a:t>asignación del valor</a:t>
            </a:r>
            <a:r>
              <a:rPr lang="es-ES_tradnl" altLang="es-MX" sz="2000" dirty="0">
                <a:latin typeface="Arial" panose="020B0604020202020204" pitchFamily="34" charset="0"/>
                <a:cs typeface="Arial" panose="020B0604020202020204" pitchFamily="34" charset="0"/>
              </a:rPr>
              <a:t>  (1 o más identificadores);</a:t>
            </a:r>
          </a:p>
          <a:p>
            <a:pPr>
              <a:spcBef>
                <a:spcPct val="0"/>
              </a:spcBef>
              <a:buNone/>
            </a:pPr>
            <a:endParaRPr lang="es-ES_tradnl" altLang="es-MX" sz="2000" dirty="0">
              <a:latin typeface="Arial" panose="020B0604020202020204" pitchFamily="34" charset="0"/>
              <a:cs typeface="Arial" panose="020B0604020202020204" pitchFamily="34" charset="0"/>
            </a:endParaRPr>
          </a:p>
          <a:p>
            <a:pPr>
              <a:spcBef>
                <a:spcPct val="0"/>
              </a:spcBef>
              <a:buNone/>
            </a:pPr>
            <a:endParaRPr lang="es-ES_tradnl" altLang="es-MX" sz="2000" dirty="0">
              <a:latin typeface="Arial" panose="020B0604020202020204" pitchFamily="34" charset="0"/>
              <a:cs typeface="Arial" panose="020B0604020202020204" pitchFamily="34" charset="0"/>
            </a:endParaRPr>
          </a:p>
          <a:p>
            <a:pPr>
              <a:spcBef>
                <a:spcPct val="0"/>
              </a:spcBef>
              <a:buNone/>
            </a:pPr>
            <a:r>
              <a:rPr lang="es-ES_tradnl" altLang="es-MX" sz="2000" dirty="0">
                <a:latin typeface="Arial" panose="020B0604020202020204" pitchFamily="34" charset="0"/>
                <a:cs typeface="Arial" panose="020B0604020202020204" pitchFamily="34" charset="0"/>
              </a:rPr>
              <a:t>Ejemplo:</a:t>
            </a:r>
          </a:p>
          <a:p>
            <a:pPr>
              <a:spcBef>
                <a:spcPct val="0"/>
              </a:spcBef>
              <a:buNone/>
            </a:pPr>
            <a:r>
              <a:rPr lang="es-ES_tradnl" altLang="es-MX" sz="2000" dirty="0">
                <a:latin typeface="Arial" panose="020B0604020202020204" pitchFamily="34" charset="0"/>
                <a:cs typeface="Arial" panose="020B0604020202020204" pitchFamily="34" charset="0"/>
              </a:rPr>
              <a:t>		</a:t>
            </a:r>
            <a:r>
              <a:rPr lang="es-ES_tradnl" altLang="es-MX" sz="2000" dirty="0" err="1">
                <a:solidFill>
                  <a:srgbClr val="00CC00"/>
                </a:solidFill>
                <a:latin typeface="Arial" panose="020B0604020202020204" pitchFamily="34" charset="0"/>
                <a:cs typeface="Arial" panose="020B0604020202020204" pitchFamily="34" charset="0"/>
              </a:rPr>
              <a:t>int</a:t>
            </a:r>
            <a:r>
              <a:rPr lang="es-ES_tradnl" altLang="es-MX" sz="2000" dirty="0">
                <a:latin typeface="Arial" panose="020B0604020202020204" pitchFamily="34" charset="0"/>
                <a:cs typeface="Arial" panose="020B0604020202020204" pitchFamily="34" charset="0"/>
              </a:rPr>
              <a:t> </a:t>
            </a:r>
            <a:r>
              <a:rPr lang="es-ES_tradnl" altLang="es-MX" sz="2000" dirty="0">
                <a:solidFill>
                  <a:srgbClr val="C00000"/>
                </a:solidFill>
                <a:latin typeface="Arial" panose="020B0604020202020204" pitchFamily="34" charset="0"/>
                <a:cs typeface="Arial" panose="020B0604020202020204" pitchFamily="34" charset="0"/>
              </a:rPr>
              <a:t>num1=4</a:t>
            </a:r>
            <a:r>
              <a:rPr lang="es-ES_tradnl" altLang="es-MX" sz="2000" dirty="0">
                <a:latin typeface="Arial" panose="020B0604020202020204" pitchFamily="34" charset="0"/>
                <a:cs typeface="Arial" panose="020B0604020202020204" pitchFamily="34" charset="0"/>
              </a:rPr>
              <a:t>,</a:t>
            </a:r>
            <a:r>
              <a:rPr lang="es-ES_tradnl" altLang="es-MX" sz="2000" dirty="0">
                <a:solidFill>
                  <a:srgbClr val="C00000"/>
                </a:solidFill>
                <a:latin typeface="Arial" panose="020B0604020202020204" pitchFamily="34" charset="0"/>
                <a:cs typeface="Arial" panose="020B0604020202020204" pitchFamily="34" charset="0"/>
              </a:rPr>
              <a:t>num2=67</a:t>
            </a:r>
            <a:r>
              <a:rPr lang="es-ES_tradnl" altLang="es-MX" sz="2000" dirty="0">
                <a:latin typeface="Arial" panose="020B0604020202020204" pitchFamily="34" charset="0"/>
                <a:cs typeface="Arial" panose="020B0604020202020204" pitchFamily="34" charset="0"/>
              </a:rPr>
              <a:t>;</a:t>
            </a:r>
          </a:p>
          <a:p>
            <a:pPr>
              <a:spcBef>
                <a:spcPct val="0"/>
              </a:spcBef>
              <a:buNone/>
            </a:pPr>
            <a:r>
              <a:rPr lang="es-ES_tradnl" altLang="es-MX" sz="2000" dirty="0">
                <a:latin typeface="Arial" panose="020B0604020202020204" pitchFamily="34" charset="0"/>
                <a:cs typeface="Arial" panose="020B0604020202020204" pitchFamily="34" charset="0"/>
              </a:rPr>
              <a:t>		</a:t>
            </a:r>
            <a:r>
              <a:rPr lang="es-ES_tradnl" altLang="es-MX" sz="2000" dirty="0" err="1">
                <a:solidFill>
                  <a:srgbClr val="00CC00"/>
                </a:solidFill>
                <a:latin typeface="Arial" panose="020B0604020202020204" pitchFamily="34" charset="0"/>
                <a:cs typeface="Arial" panose="020B0604020202020204" pitchFamily="34" charset="0"/>
              </a:rPr>
              <a:t>char</a:t>
            </a:r>
            <a:r>
              <a:rPr lang="es-ES_tradnl" altLang="es-MX" sz="2000" dirty="0">
                <a:latin typeface="Arial" panose="020B0604020202020204" pitchFamily="34" charset="0"/>
                <a:cs typeface="Arial" panose="020B0604020202020204" pitchFamily="34" charset="0"/>
              </a:rPr>
              <a:t> </a:t>
            </a:r>
            <a:r>
              <a:rPr lang="es-ES_tradnl" altLang="es-MX" sz="2000" dirty="0" err="1">
                <a:solidFill>
                  <a:srgbClr val="C00000"/>
                </a:solidFill>
                <a:latin typeface="Arial" panose="020B0604020202020204" pitchFamily="34" charset="0"/>
                <a:cs typeface="Arial" panose="020B0604020202020204" pitchFamily="34" charset="0"/>
              </a:rPr>
              <a:t>afirmacion</a:t>
            </a:r>
            <a:r>
              <a:rPr lang="es-ES_tradnl" altLang="es-MX" sz="2000" dirty="0">
                <a:solidFill>
                  <a:srgbClr val="C00000"/>
                </a:solidFill>
                <a:latin typeface="Arial" panose="020B0604020202020204" pitchFamily="34" charset="0"/>
                <a:cs typeface="Arial" panose="020B0604020202020204" pitchFamily="34" charset="0"/>
              </a:rPr>
              <a:t>=´s´, negación=´n´;</a:t>
            </a:r>
            <a:endParaRPr lang="es-ES_tradnl" altLang="es-MX" sz="2000" dirty="0">
              <a:latin typeface="Arial" panose="020B0604020202020204" pitchFamily="34" charset="0"/>
              <a:cs typeface="Arial" panose="020B0604020202020204" pitchFamily="34" charset="0"/>
            </a:endParaRPr>
          </a:p>
          <a:p>
            <a:pPr>
              <a:spcBef>
                <a:spcPct val="0"/>
              </a:spcBef>
              <a:buNone/>
            </a:pPr>
            <a:r>
              <a:rPr lang="es-ES_tradnl" altLang="es-MX" sz="2000" dirty="0">
                <a:latin typeface="Arial" panose="020B0604020202020204" pitchFamily="34" charset="0"/>
                <a:cs typeface="Arial" panose="020B0604020202020204" pitchFamily="34" charset="0"/>
              </a:rPr>
              <a:t>		</a:t>
            </a:r>
            <a:r>
              <a:rPr lang="es-ES_tradnl" altLang="es-MX" sz="2000" dirty="0" err="1">
                <a:solidFill>
                  <a:srgbClr val="00CC00"/>
                </a:solidFill>
                <a:latin typeface="Arial" panose="020B0604020202020204" pitchFamily="34" charset="0"/>
                <a:cs typeface="Arial" panose="020B0604020202020204" pitchFamily="34" charset="0"/>
              </a:rPr>
              <a:t>float</a:t>
            </a:r>
            <a:r>
              <a:rPr lang="es-ES_tradnl" altLang="es-MX" sz="2000" dirty="0">
                <a:latin typeface="Arial" panose="020B0604020202020204" pitchFamily="34" charset="0"/>
                <a:cs typeface="Arial" panose="020B0604020202020204" pitchFamily="34" charset="0"/>
              </a:rPr>
              <a:t> </a:t>
            </a:r>
            <a:r>
              <a:rPr lang="es-ES_tradnl" altLang="es-MX" sz="2000" dirty="0">
                <a:solidFill>
                  <a:srgbClr val="C00000"/>
                </a:solidFill>
                <a:latin typeface="Arial" panose="020B0604020202020204" pitchFamily="34" charset="0"/>
                <a:cs typeface="Arial" panose="020B0604020202020204" pitchFamily="34" charset="0"/>
              </a:rPr>
              <a:t>Pi=3.141652, IVA=15%;</a:t>
            </a:r>
            <a:endParaRPr lang="es-MX" altLang="es-MX" sz="2000" dirty="0">
              <a:latin typeface="Arial" panose="020B0604020202020204" pitchFamily="34" charset="0"/>
              <a:cs typeface="Arial" panose="020B0604020202020204" pitchFamily="34" charset="0"/>
            </a:endParaRPr>
          </a:p>
          <a:p>
            <a:pPr marL="0" indent="0" algn="just">
              <a:buNone/>
            </a:pPr>
            <a:endParaRPr lang="es-MX" altLang="es-MX" sz="2400" dirty="0" smtClean="0">
              <a:ea typeface="Batang" panose="02030600000101010101" pitchFamily="18" charset="-127"/>
              <a:cs typeface="Arial" panose="020B0604020202020204" pitchFamily="34" charset="0"/>
            </a:endParaRPr>
          </a:p>
          <a:p>
            <a:pPr algn="just">
              <a:lnSpc>
                <a:spcPct val="150000"/>
              </a:lnSpc>
              <a:spcBef>
                <a:spcPct val="0"/>
              </a:spcBef>
              <a:buFontTx/>
              <a:buNone/>
            </a:pPr>
            <a:endParaRPr lang="es-MX" altLang="es-MX" sz="2400" b="1" dirty="0" smtClean="0"/>
          </a:p>
          <a:p>
            <a:pPr marL="0" indent="0" algn="just">
              <a:buNone/>
            </a:pPr>
            <a:endParaRPr lang="es-MX" altLang="es-MX" sz="2400" dirty="0" smtClean="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76" y="76801"/>
            <a:ext cx="1267340" cy="1548971"/>
          </a:xfrm>
          <a:prstGeom prst="rect">
            <a:avLst/>
          </a:prstGeom>
        </p:spPr>
      </p:pic>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53525" y="0"/>
            <a:ext cx="3038475" cy="1809750"/>
          </a:xfrm>
          <a:prstGeom prst="rect">
            <a:avLst/>
          </a:prstGeom>
        </p:spPr>
      </p:pic>
    </p:spTree>
    <p:extLst>
      <p:ext uri="{BB962C8B-B14F-4D97-AF65-F5344CB8AC3E}">
        <p14:creationId xmlns:p14="http://schemas.microsoft.com/office/powerpoint/2010/main" val="31367458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5965" y="188504"/>
            <a:ext cx="10515600" cy="1325563"/>
          </a:xfrm>
        </p:spPr>
        <p:txBody>
          <a:bodyPr>
            <a:normAutofit fontScale="90000"/>
          </a:bodyPr>
          <a:lstStyle/>
          <a:p>
            <a:pPr lvl="1" algn="l">
              <a:defRPr/>
            </a:pP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b="1" dirty="0" smtClean="0">
                <a:solidFill>
                  <a:schemeClr val="tx1"/>
                </a:solidFill>
                <a:effectLst>
                  <a:outerShdw blurRad="38100" dist="38100" dir="2700000" algn="tl">
                    <a:srgbClr val="000000">
                      <a:alpha val="43137"/>
                    </a:srgbClr>
                  </a:outerShdw>
                </a:effectLst>
              </a:rPr>
              <a:t>6.Declaración </a:t>
            </a:r>
            <a:r>
              <a:rPr lang="es-MX" sz="2800" b="1" dirty="0">
                <a:solidFill>
                  <a:schemeClr val="tx1"/>
                </a:solidFill>
                <a:effectLst>
                  <a:outerShdw blurRad="38100" dist="38100" dir="2700000" algn="tl">
                    <a:srgbClr val="000000">
                      <a:alpha val="43137"/>
                    </a:srgbClr>
                  </a:outerShdw>
                </a:effectLst>
              </a:rPr>
              <a:t>de datos</a:t>
            </a:r>
            <a:r>
              <a:rPr lang="es-MX" sz="2800" b="1" dirty="0">
                <a:solidFill>
                  <a:srgbClr val="C00000"/>
                </a:solidFill>
                <a:effectLst>
                  <a:outerShdw blurRad="38100" dist="38100" dir="2700000" algn="tl">
                    <a:srgbClr val="000000">
                      <a:alpha val="43137"/>
                    </a:srgbClr>
                  </a:outerShdw>
                </a:effectLst>
              </a:rPr>
              <a:t/>
            </a:r>
            <a:br>
              <a:rPr lang="es-MX" sz="2800" b="1" dirty="0">
                <a:solidFill>
                  <a:srgbClr val="C00000"/>
                </a:solidFill>
                <a:effectLst>
                  <a:outerShdw blurRad="38100" dist="38100" dir="2700000" algn="tl">
                    <a:srgbClr val="000000">
                      <a:alpha val="43137"/>
                    </a:srgbClr>
                  </a:outerShdw>
                </a:effectLst>
              </a:rPr>
            </a:br>
            <a:r>
              <a:rPr lang="es-MX" sz="2800" b="1" dirty="0">
                <a:solidFill>
                  <a:srgbClr val="C00000"/>
                </a:solidFill>
                <a:effectLst>
                  <a:outerShdw blurRad="38100" dist="38100" dir="2700000" algn="tl">
                    <a:srgbClr val="000000">
                      <a:alpha val="43137"/>
                    </a:srgbClr>
                  </a:outerShdw>
                </a:effectLst>
              </a:rPr>
              <a:t/>
            </a:r>
            <a:br>
              <a:rPr lang="es-MX" sz="2800" b="1" dirty="0">
                <a:solidFill>
                  <a:srgbClr val="C00000"/>
                </a:solidFill>
                <a:effectLst>
                  <a:outerShdw blurRad="38100" dist="38100" dir="2700000" algn="tl">
                    <a:srgbClr val="000000">
                      <a:alpha val="43137"/>
                    </a:srgbClr>
                  </a:outerShdw>
                </a:effectLst>
              </a:rPr>
            </a:br>
            <a:r>
              <a:rPr lang="es-MX" sz="2800" b="1" dirty="0">
                <a:effectLst>
                  <a:outerShdw blurRad="38100" dist="38100" dir="2700000" algn="tl">
                    <a:srgbClr val="000000">
                      <a:alpha val="43137"/>
                    </a:srgbClr>
                  </a:outerShdw>
                </a:effectLst>
              </a:rPr>
              <a:t/>
            </a:r>
            <a:br>
              <a:rPr lang="es-MX" sz="2800" b="1" dirty="0">
                <a:effectLst>
                  <a:outerShdw blurRad="38100" dist="38100" dir="2700000" algn="tl">
                    <a:srgbClr val="000000">
                      <a:alpha val="43137"/>
                    </a:srgbClr>
                  </a:outerShdw>
                </a:effectLst>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endParaRPr lang="es-MX" sz="2800" u="sng"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654908" y="1355617"/>
            <a:ext cx="10600038" cy="4351338"/>
          </a:xfrm>
        </p:spPr>
        <p:txBody>
          <a:bodyPr>
            <a:normAutofit/>
          </a:bodyPr>
          <a:lstStyle/>
          <a:p>
            <a:pPr marL="0" indent="0" algn="ctr">
              <a:buNone/>
            </a:pPr>
            <a:endParaRPr lang="es-MX" altLang="es-MX" sz="1800" dirty="0" smtClean="0"/>
          </a:p>
          <a:p>
            <a:pPr algn="just">
              <a:lnSpc>
                <a:spcPct val="150000"/>
              </a:lnSpc>
              <a:spcBef>
                <a:spcPct val="0"/>
              </a:spcBef>
              <a:buFontTx/>
              <a:buNone/>
            </a:pPr>
            <a:r>
              <a:rPr lang="es-MX" altLang="es-MX" sz="2000" dirty="0">
                <a:latin typeface="Arial" panose="020B0604020202020204" pitchFamily="34" charset="0"/>
                <a:cs typeface="Arial" panose="020B0604020202020204" pitchFamily="34" charset="0"/>
              </a:rPr>
              <a:t>Todos los tipos de datos (variables o constantes) se deben declarar antes de ser usadas por el programa, con el fin reservar su espacio en memoria. Considerando los siguientes puntos: </a:t>
            </a:r>
          </a:p>
          <a:p>
            <a:pPr marL="0" indent="0" algn="just">
              <a:buNone/>
            </a:pPr>
            <a:endParaRPr lang="es-MX" altLang="es-MX" sz="2400" dirty="0" smtClean="0">
              <a:ea typeface="Batang" panose="02030600000101010101" pitchFamily="18" charset="-127"/>
              <a:cs typeface="Arial" panose="020B0604020202020204" pitchFamily="34" charset="0"/>
            </a:endParaRPr>
          </a:p>
          <a:p>
            <a:pPr algn="just">
              <a:lnSpc>
                <a:spcPct val="150000"/>
              </a:lnSpc>
              <a:spcBef>
                <a:spcPct val="0"/>
              </a:spcBef>
              <a:buFontTx/>
              <a:buNone/>
            </a:pPr>
            <a:endParaRPr lang="es-MX" altLang="es-MX" sz="2400" b="1" dirty="0" smtClean="0"/>
          </a:p>
          <a:p>
            <a:pPr marL="0" indent="0" algn="just">
              <a:buNone/>
            </a:pPr>
            <a:endParaRPr lang="es-MX" altLang="es-MX" sz="2400" dirty="0" smtClean="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76" y="76801"/>
            <a:ext cx="1267340" cy="1548971"/>
          </a:xfrm>
          <a:prstGeom prst="rect">
            <a:avLst/>
          </a:prstGeom>
        </p:spPr>
      </p:pic>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53525" y="0"/>
            <a:ext cx="3038475" cy="1809750"/>
          </a:xfrm>
          <a:prstGeom prst="rect">
            <a:avLst/>
          </a:prstGeom>
        </p:spPr>
      </p:pic>
      <p:pic>
        <p:nvPicPr>
          <p:cNvPr id="4" name="Imagen 3"/>
          <p:cNvPicPr>
            <a:picLocks noChangeAspect="1"/>
          </p:cNvPicPr>
          <p:nvPr/>
        </p:nvPicPr>
        <p:blipFill rotWithShape="1">
          <a:blip r:embed="rId4"/>
          <a:srcRect l="25768" t="40420" r="11834" b="21670"/>
          <a:stretch/>
        </p:blipFill>
        <p:spPr>
          <a:xfrm>
            <a:off x="2473377" y="3531286"/>
            <a:ext cx="6086006" cy="2773180"/>
          </a:xfrm>
          <a:prstGeom prst="rect">
            <a:avLst/>
          </a:prstGeom>
        </p:spPr>
      </p:pic>
    </p:spTree>
    <p:extLst>
      <p:ext uri="{BB962C8B-B14F-4D97-AF65-F5344CB8AC3E}">
        <p14:creationId xmlns:p14="http://schemas.microsoft.com/office/powerpoint/2010/main" val="7408605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3073019"/>
          </a:xfrm>
        </p:spPr>
        <p:txBody>
          <a:bodyPr>
            <a:normAutofit fontScale="90000"/>
          </a:bodyPr>
          <a:lstStyle/>
          <a:p>
            <a:pPr algn="just"/>
            <a:r>
              <a:rPr lang="es-MX" sz="2700" dirty="0" smtClean="0">
                <a:latin typeface="+mn-lt"/>
              </a:rPr>
              <a:t/>
            </a:r>
            <a:br>
              <a:rPr lang="es-MX" sz="2700" dirty="0" smtClean="0">
                <a:latin typeface="+mn-lt"/>
              </a:rPr>
            </a:br>
            <a:r>
              <a:rPr lang="es-MX" sz="2700" dirty="0">
                <a:latin typeface="+mn-lt"/>
              </a:rPr>
              <a:t/>
            </a:r>
            <a:br>
              <a:rPr lang="es-MX" sz="2700" dirty="0">
                <a:latin typeface="+mn-lt"/>
              </a:rPr>
            </a:br>
            <a:r>
              <a:rPr lang="es-MX" sz="2700" dirty="0" smtClean="0">
                <a:latin typeface="+mn-lt"/>
              </a:rPr>
              <a:t/>
            </a:r>
            <a:br>
              <a:rPr lang="es-MX" sz="2700" dirty="0" smtClean="0">
                <a:latin typeface="+mn-lt"/>
              </a:rPr>
            </a:br>
            <a:r>
              <a:rPr lang="es-MX" sz="2700" dirty="0">
                <a:latin typeface="+mn-lt"/>
              </a:rPr>
              <a:t/>
            </a:r>
            <a:br>
              <a:rPr lang="es-MX" sz="2700" dirty="0">
                <a:latin typeface="+mn-lt"/>
              </a:rPr>
            </a:br>
            <a:r>
              <a:rPr lang="es-MX" sz="2700" dirty="0" smtClean="0">
                <a:latin typeface="+mn-lt"/>
              </a:rPr>
              <a:t/>
            </a:r>
            <a:br>
              <a:rPr lang="es-MX" sz="2700" dirty="0" smtClean="0">
                <a:latin typeface="+mn-lt"/>
              </a:rPr>
            </a:br>
            <a:r>
              <a:rPr lang="es-MX" sz="2700" dirty="0">
                <a:latin typeface="+mn-lt"/>
              </a:rPr>
              <a:t/>
            </a:r>
            <a:br>
              <a:rPr lang="es-MX" sz="2700" dirty="0">
                <a:latin typeface="+mn-lt"/>
              </a:rPr>
            </a:br>
            <a:r>
              <a:rPr lang="es-MX" sz="2700" dirty="0" smtClean="0">
                <a:latin typeface="+mn-lt"/>
              </a:rPr>
              <a:t/>
            </a:r>
            <a:br>
              <a:rPr lang="es-MX" sz="2700" dirty="0" smtClean="0">
                <a:latin typeface="+mn-lt"/>
              </a:rPr>
            </a:br>
            <a:r>
              <a:rPr lang="es-MX" sz="2700" dirty="0">
                <a:latin typeface="+mn-lt"/>
              </a:rPr>
              <a:t/>
            </a:r>
            <a:br>
              <a:rPr lang="es-MX" sz="2700" dirty="0">
                <a:latin typeface="+mn-lt"/>
              </a:rPr>
            </a:br>
            <a:r>
              <a:rPr lang="es-MX" sz="2700" dirty="0" smtClean="0">
                <a:latin typeface="+mn-lt"/>
              </a:rPr>
              <a:t/>
            </a:r>
            <a:br>
              <a:rPr lang="es-MX" sz="2700" dirty="0" smtClean="0">
                <a:latin typeface="+mn-lt"/>
              </a:rPr>
            </a:br>
            <a:r>
              <a:rPr lang="es-MX" sz="2700" dirty="0">
                <a:latin typeface="+mn-lt"/>
              </a:rPr>
              <a:t/>
            </a:r>
            <a:br>
              <a:rPr lang="es-MX" sz="2700" dirty="0">
                <a:latin typeface="+mn-lt"/>
              </a:rPr>
            </a:br>
            <a:r>
              <a:rPr lang="es-MX" sz="2700" dirty="0" smtClean="0">
                <a:latin typeface="+mn-lt"/>
              </a:rPr>
              <a:t/>
            </a:r>
            <a:br>
              <a:rPr lang="es-MX" sz="2700" dirty="0" smtClean="0">
                <a:latin typeface="+mn-lt"/>
              </a:rPr>
            </a:br>
            <a:r>
              <a:rPr lang="es-MX" sz="2700" dirty="0">
                <a:latin typeface="+mn-lt"/>
              </a:rPr>
              <a:t/>
            </a:r>
            <a:br>
              <a:rPr lang="es-MX" sz="2700" dirty="0">
                <a:latin typeface="+mn-lt"/>
              </a:rPr>
            </a:br>
            <a:r>
              <a:rPr lang="es-MX" sz="2700" dirty="0" smtClean="0">
                <a:latin typeface="+mn-lt"/>
              </a:rPr>
              <a:t/>
            </a:r>
            <a:br>
              <a:rPr lang="es-MX" sz="2700" dirty="0" smtClean="0">
                <a:latin typeface="+mn-lt"/>
              </a:rPr>
            </a:br>
            <a:r>
              <a:rPr lang="es-MX" sz="2700" dirty="0">
                <a:latin typeface="+mn-lt"/>
              </a:rPr>
              <a:t/>
            </a:r>
            <a:br>
              <a:rPr lang="es-MX" sz="2700" dirty="0">
                <a:latin typeface="+mn-lt"/>
              </a:rPr>
            </a:br>
            <a:r>
              <a:rPr lang="es-MX" sz="2700" u="sng" dirty="0" smtClean="0">
                <a:latin typeface="Century Gothic" panose="020B0502020202020204" pitchFamily="34" charset="0"/>
              </a:rPr>
              <a:t>REFERENCIAS</a:t>
            </a:r>
            <a:r>
              <a:rPr lang="es-MX" sz="2700" dirty="0" smtClean="0">
                <a:latin typeface="Century Gothic" panose="020B0502020202020204" pitchFamily="34" charset="0"/>
              </a:rPr>
              <a:t/>
            </a:r>
            <a:br>
              <a:rPr lang="es-MX" sz="2700" dirty="0" smtClean="0">
                <a:latin typeface="Century Gothic" panose="020B0502020202020204" pitchFamily="34" charset="0"/>
              </a:rPr>
            </a:br>
            <a:r>
              <a:rPr lang="es-MX" sz="2700" dirty="0" smtClean="0">
                <a:latin typeface="Century Gothic" panose="020B0502020202020204" pitchFamily="34" charset="0"/>
              </a:rPr>
              <a:t/>
            </a:r>
            <a:br>
              <a:rPr lang="es-MX" sz="2700" dirty="0" smtClean="0">
                <a:latin typeface="Century Gothic" panose="020B0502020202020204" pitchFamily="34" charset="0"/>
              </a:rPr>
            </a:br>
            <a:r>
              <a:rPr lang="es-ES" altLang="es-MX" sz="2200" dirty="0">
                <a:latin typeface="Century Gothic" panose="020B0502020202020204" pitchFamily="34" charset="0"/>
                <a:cs typeface="Arial" panose="020B0604020202020204" pitchFamily="34" charset="0"/>
              </a:rPr>
              <a:t>Informática, M. S. (2012). </a:t>
            </a:r>
            <a:r>
              <a:rPr lang="es-ES" altLang="es-MX" sz="2200" i="1" dirty="0">
                <a:latin typeface="Century Gothic" panose="020B0502020202020204" pitchFamily="34" charset="0"/>
                <a:cs typeface="Arial" panose="020B0604020202020204" pitchFamily="34" charset="0"/>
              </a:rPr>
              <a:t>Algoritmia.</a:t>
            </a:r>
            <a:r>
              <a:rPr lang="es-ES" altLang="es-MX" sz="2200" dirty="0">
                <a:latin typeface="Century Gothic" panose="020B0502020202020204" pitchFamily="34" charset="0"/>
                <a:cs typeface="Arial" panose="020B0604020202020204" pitchFamily="34" charset="0"/>
              </a:rPr>
              <a:t> Obtenido de ejemplo y ejercicios: </a:t>
            </a:r>
            <a:r>
              <a:rPr lang="es-ES" altLang="es-MX" sz="2200" dirty="0">
                <a:latin typeface="Century Gothic" panose="020B0502020202020204" pitchFamily="34" charset="0"/>
                <a:cs typeface="Arial" panose="020B0604020202020204" pitchFamily="34" charset="0"/>
                <a:hlinkClick r:id="rId2"/>
              </a:rPr>
              <a:t>https://pastranamoreno.files.wordpress.com/2012/05/ejercicios-resueltos.pdf</a:t>
            </a:r>
            <a:r>
              <a:rPr lang="es-ES" altLang="es-MX" sz="2200" dirty="0">
                <a:latin typeface="Century Gothic" panose="020B0502020202020204" pitchFamily="34" charset="0"/>
                <a:cs typeface="Arial" panose="020B0604020202020204" pitchFamily="34" charset="0"/>
              </a:rPr>
              <a:t/>
            </a:r>
            <a:br>
              <a:rPr lang="es-ES" altLang="es-MX" sz="2200" dirty="0">
                <a:latin typeface="Century Gothic" panose="020B0502020202020204" pitchFamily="34" charset="0"/>
                <a:cs typeface="Arial" panose="020B0604020202020204" pitchFamily="34" charset="0"/>
              </a:rPr>
            </a:br>
            <a:r>
              <a:rPr lang="es-MX" altLang="es-MX" sz="2200" dirty="0">
                <a:latin typeface="Century Gothic" panose="020B0502020202020204" pitchFamily="34" charset="0"/>
                <a:cs typeface="Arial" panose="020B0604020202020204" pitchFamily="34" charset="0"/>
              </a:rPr>
              <a:t/>
            </a:r>
            <a:br>
              <a:rPr lang="es-MX" altLang="es-MX" sz="2200" dirty="0">
                <a:latin typeface="Century Gothic" panose="020B0502020202020204" pitchFamily="34" charset="0"/>
                <a:cs typeface="Arial" panose="020B0604020202020204" pitchFamily="34" charset="0"/>
              </a:rPr>
            </a:br>
            <a:r>
              <a:rPr lang="es-ES" altLang="es-MX" sz="2200" dirty="0" err="1">
                <a:latin typeface="Century Gothic" panose="020B0502020202020204" pitchFamily="34" charset="0"/>
                <a:cs typeface="Arial" panose="020B0604020202020204" pitchFamily="34" charset="0"/>
              </a:rPr>
              <a:t>Manene</a:t>
            </a:r>
            <a:r>
              <a:rPr lang="es-ES" altLang="es-MX" sz="2200" dirty="0">
                <a:latin typeface="Century Gothic" panose="020B0502020202020204" pitchFamily="34" charset="0"/>
                <a:cs typeface="Arial" panose="020B0604020202020204" pitchFamily="34" charset="0"/>
              </a:rPr>
              <a:t>, L. M. (28 de julio de 2011). </a:t>
            </a:r>
            <a:r>
              <a:rPr lang="es-ES" altLang="es-MX" sz="2200" i="1" dirty="0">
                <a:latin typeface="Century Gothic" panose="020B0502020202020204" pitchFamily="34" charset="0"/>
                <a:cs typeface="Arial" panose="020B0604020202020204" pitchFamily="34" charset="0"/>
              </a:rPr>
              <a:t>blog</a:t>
            </a:r>
            <a:r>
              <a:rPr lang="es-ES" altLang="es-MX" sz="2200" dirty="0">
                <a:latin typeface="Century Gothic" panose="020B0502020202020204" pitchFamily="34" charset="0"/>
                <a:cs typeface="Arial" panose="020B0604020202020204" pitchFamily="34" charset="0"/>
              </a:rPr>
              <a:t>. Obtenido de Los DIAGRAMAS DE FLUJO: su definición, objetivo, ventajas, elaboración, fases, reglas y ejemplos de aplicaciones.: </a:t>
            </a:r>
            <a:r>
              <a:rPr lang="es-ES" altLang="es-MX" sz="2200" dirty="0">
                <a:latin typeface="Century Gothic" panose="020B0502020202020204" pitchFamily="34" charset="0"/>
                <a:cs typeface="Arial" panose="020B0604020202020204" pitchFamily="34" charset="0"/>
                <a:hlinkClick r:id="rId3"/>
              </a:rPr>
              <a:t>https://luismiguelmanene.wordpress.com/2011/07/28/los-diagramas-de-flujo-su-definicion-objetivo-ventajas-elaboracion-fases-reglas-y-ejemplos-de-aplicaciones</a:t>
            </a:r>
            <a:r>
              <a:rPr lang="es-ES" altLang="es-MX" sz="2700" dirty="0">
                <a:latin typeface="+mn-lt"/>
                <a:hlinkClick r:id="rId3"/>
              </a:rPr>
              <a:t>/</a:t>
            </a:r>
            <a:r>
              <a:rPr lang="es-ES" altLang="es-MX" sz="2700" dirty="0">
                <a:latin typeface="+mn-lt"/>
              </a:rPr>
              <a:t/>
            </a:r>
            <a:br>
              <a:rPr lang="es-ES" altLang="es-MX" sz="2700" dirty="0">
                <a:latin typeface="+mn-lt"/>
              </a:rPr>
            </a:br>
            <a:r>
              <a:rPr lang="es-MX" altLang="es-MX" sz="2700" dirty="0">
                <a:latin typeface="+mn-lt"/>
              </a:rPr>
              <a:t/>
            </a:r>
            <a:br>
              <a:rPr lang="es-MX" altLang="es-MX" sz="2700" dirty="0">
                <a:latin typeface="+mn-lt"/>
              </a:rPr>
            </a:br>
            <a:r>
              <a:rPr lang="es-ES" altLang="es-MX" sz="2200" dirty="0">
                <a:latin typeface="Century Gothic" panose="020B0502020202020204" pitchFamily="34" charset="0"/>
                <a:cs typeface="Arial" panose="020B0604020202020204" pitchFamily="34" charset="0"/>
              </a:rPr>
              <a:t>Rentería, I. R. (2015). </a:t>
            </a:r>
            <a:r>
              <a:rPr lang="es-ES" altLang="es-MX" sz="2200" i="1" dirty="0">
                <a:latin typeface="Century Gothic" panose="020B0502020202020204" pitchFamily="34" charset="0"/>
                <a:cs typeface="Arial" panose="020B0604020202020204" pitchFamily="34" charset="0"/>
              </a:rPr>
              <a:t>Fundamentos de programación.</a:t>
            </a:r>
            <a:r>
              <a:rPr lang="es-ES" altLang="es-MX" sz="2200" dirty="0">
                <a:latin typeface="Century Gothic" panose="020B0502020202020204" pitchFamily="34" charset="0"/>
                <a:cs typeface="Arial" panose="020B0604020202020204" pitchFamily="34" charset="0"/>
              </a:rPr>
              <a:t> Obtenido de TUTORIAL PSEINT: </a:t>
            </a:r>
            <a:r>
              <a:rPr lang="es-ES" altLang="es-MX" sz="2200" dirty="0">
                <a:latin typeface="Century Gothic" panose="020B0502020202020204" pitchFamily="34" charset="0"/>
                <a:cs typeface="Arial" panose="020B0604020202020204" pitchFamily="34" charset="0"/>
                <a:hlinkClick r:id="rId4"/>
              </a:rPr>
              <a:t>http://pseint.sourceforge.net/</a:t>
            </a:r>
            <a:r>
              <a:rPr lang="es-ES" altLang="es-MX" sz="2200" dirty="0">
                <a:latin typeface="Century Gothic" panose="020B0502020202020204" pitchFamily="34" charset="0"/>
                <a:cs typeface="Arial" panose="020B0604020202020204" pitchFamily="34" charset="0"/>
              </a:rPr>
              <a:t/>
            </a:r>
            <a:br>
              <a:rPr lang="es-ES" altLang="es-MX" sz="2200" dirty="0">
                <a:latin typeface="Century Gothic" panose="020B0502020202020204" pitchFamily="34" charset="0"/>
                <a:cs typeface="Arial" panose="020B0604020202020204" pitchFamily="34" charset="0"/>
              </a:rPr>
            </a:br>
            <a:r>
              <a:rPr lang="es-ES" altLang="es-MX" sz="2200" dirty="0" smtClean="0">
                <a:latin typeface="Century Gothic" panose="020B0502020202020204" pitchFamily="34" charset="0"/>
                <a:cs typeface="Arial" panose="020B0604020202020204" pitchFamily="34" charset="0"/>
              </a:rPr>
              <a:t>*</a:t>
            </a:r>
            <a:r>
              <a:rPr lang="es-MX" sz="4000" dirty="0" smtClean="0">
                <a:latin typeface="Century Gothic" panose="020B0502020202020204" pitchFamily="34" charset="0"/>
              </a:rPr>
              <a:t/>
            </a:r>
            <a:br>
              <a:rPr lang="es-MX" sz="4000" dirty="0" smtClean="0">
                <a:latin typeface="Century Gothic" panose="020B0502020202020204" pitchFamily="34" charset="0"/>
              </a:rPr>
            </a:br>
            <a:r>
              <a:rPr lang="es-MX" sz="4000" dirty="0" smtClean="0">
                <a:latin typeface="Century Gothic" panose="020B0502020202020204" pitchFamily="34" charset="0"/>
              </a:rPr>
              <a:t/>
            </a:r>
            <a:br>
              <a:rPr lang="es-MX" sz="4000" dirty="0" smtClean="0">
                <a:latin typeface="Century Gothic" panose="020B0502020202020204" pitchFamily="34" charset="0"/>
              </a:rPr>
            </a:br>
            <a:endParaRPr lang="es-MX" sz="2000" dirty="0">
              <a:latin typeface="Century Gothic" panose="020B0502020202020204" pitchFamily="34" charset="0"/>
            </a:endParaRPr>
          </a:p>
        </p:txBody>
      </p:sp>
      <p:pic>
        <p:nvPicPr>
          <p:cNvPr id="3" name="Imagen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5676" y="76801"/>
            <a:ext cx="1267340" cy="1548971"/>
          </a:xfrm>
          <a:prstGeom prst="rect">
            <a:avLst/>
          </a:prstGeom>
        </p:spPr>
      </p:pic>
      <p:pic>
        <p:nvPicPr>
          <p:cNvPr id="4" name="Imagen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153525" y="0"/>
            <a:ext cx="3038475" cy="1809750"/>
          </a:xfrm>
          <a:prstGeom prst="rect">
            <a:avLst/>
          </a:prstGeom>
        </p:spPr>
      </p:pic>
    </p:spTree>
    <p:extLst>
      <p:ext uri="{BB962C8B-B14F-4D97-AF65-F5344CB8AC3E}">
        <p14:creationId xmlns:p14="http://schemas.microsoft.com/office/powerpoint/2010/main" val="16695171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301579" y="1960401"/>
            <a:ext cx="9144000" cy="2164778"/>
          </a:xfrm>
        </p:spPr>
        <p:txBody>
          <a:bodyPr>
            <a:normAutofit/>
          </a:bodyPr>
          <a:lstStyle/>
          <a:p>
            <a:pPr algn="just"/>
            <a:r>
              <a:rPr lang="en-US" sz="2000" dirty="0">
                <a:latin typeface="Arial" panose="020B0604020202020204" pitchFamily="34" charset="0"/>
                <a:cs typeface="Arial" panose="020B0604020202020204" pitchFamily="34" charset="0"/>
              </a:rPr>
              <a:t>A fact is a symbolic representation of type: numeric, alphanumeric, etc. The data may change during the process of information or maintain the same value from start to finish. The data is considered the raw material or a computer algorithm, as it is required to begin processing this information</a:t>
            </a:r>
            <a:endParaRPr lang="es-MX" sz="2000" dirty="0" smtClean="0">
              <a:latin typeface="Arial" panose="020B0604020202020204" pitchFamily="34" charset="0"/>
              <a:cs typeface="Arial" panose="020B0604020202020204" pitchFamily="34" charset="0"/>
            </a:endParaRPr>
          </a:p>
          <a:p>
            <a:r>
              <a:rPr lang="es-MX" dirty="0" err="1" smtClean="0"/>
              <a:t>keys</a:t>
            </a:r>
            <a:r>
              <a:rPr lang="es-MX" dirty="0" smtClean="0"/>
              <a:t> </a:t>
            </a:r>
            <a:r>
              <a:rPr lang="es-MX" dirty="0" err="1" smtClean="0"/>
              <a:t>word</a:t>
            </a:r>
            <a:r>
              <a:rPr lang="es-MX" dirty="0" smtClean="0"/>
              <a:t>: </a:t>
            </a:r>
          </a:p>
          <a:p>
            <a:endParaRPr lang="es-MX"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28811" y="22418"/>
            <a:ext cx="3038475" cy="1809750"/>
          </a:xfrm>
          <a:prstGeom prst="rect">
            <a:avLst/>
          </a:prstGeom>
        </p:spPr>
      </p:pic>
      <p:pic>
        <p:nvPicPr>
          <p:cNvPr id="5" name="Imagen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3093" y="69828"/>
            <a:ext cx="1267340" cy="1548971"/>
          </a:xfrm>
          <a:prstGeom prst="rect">
            <a:avLst/>
          </a:prstGeom>
        </p:spPr>
      </p:pic>
      <p:sp>
        <p:nvSpPr>
          <p:cNvPr id="7" name="Título 1"/>
          <p:cNvSpPr txBox="1">
            <a:spLocks/>
          </p:cNvSpPr>
          <p:nvPr/>
        </p:nvSpPr>
        <p:spPr>
          <a:xfrm>
            <a:off x="838200" y="365125"/>
            <a:ext cx="10515600" cy="1325563"/>
          </a:xfrm>
          <a:prstGeom prst="rect">
            <a:avLst/>
          </a:prstGeom>
        </p:spPr>
        <p:txBody>
          <a:bodyPr vert="horz" lIns="91440" tIns="45720" rIns="91440" bIns="45720" rtlCol="0" anchor="b">
            <a:normAutofit fontScale="4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lvl="1" algn="ctr" rtl="0">
              <a:lnSpc>
                <a:spcPct val="90000"/>
              </a:lnSpc>
              <a:spcBef>
                <a:spcPct val="0"/>
              </a:spcBef>
            </a:pPr>
            <a:r>
              <a:rPr lang="es-MX" sz="2800" u="sng" kern="0" dirty="0" smtClean="0">
                <a:solidFill>
                  <a:sysClr val="windowText" lastClr="000000"/>
                </a:solidFill>
                <a:latin typeface="Arial" panose="020B0604020202020204" pitchFamily="34" charset="0"/>
                <a:cs typeface="Arial" panose="020B0604020202020204" pitchFamily="34" charset="0"/>
              </a:rPr>
              <a:t/>
            </a:r>
            <a:br>
              <a:rPr lang="es-MX" sz="2800" u="sng" kern="0" dirty="0" smtClean="0">
                <a:solidFill>
                  <a:sysClr val="windowText" lastClr="000000"/>
                </a:solidFill>
                <a:latin typeface="Arial" panose="020B0604020202020204" pitchFamily="34" charset="0"/>
                <a:cs typeface="Arial" panose="020B0604020202020204" pitchFamily="34" charset="0"/>
              </a:rPr>
            </a:br>
            <a:r>
              <a:rPr lang="es-MX" sz="2800" u="sng" kern="0" dirty="0" smtClean="0">
                <a:solidFill>
                  <a:sysClr val="windowText" lastClr="000000"/>
                </a:solidFill>
                <a:latin typeface="Arial" panose="020B0604020202020204" pitchFamily="34" charset="0"/>
                <a:cs typeface="Arial" panose="020B0604020202020204" pitchFamily="34" charset="0"/>
              </a:rPr>
              <a:t/>
            </a:r>
            <a:br>
              <a:rPr lang="es-MX" sz="2800" u="sng" kern="0" dirty="0" smtClean="0">
                <a:solidFill>
                  <a:sysClr val="windowText" lastClr="000000"/>
                </a:solidFill>
                <a:latin typeface="Arial" panose="020B0604020202020204" pitchFamily="34" charset="0"/>
                <a:cs typeface="Arial" panose="020B0604020202020204" pitchFamily="34" charset="0"/>
              </a:rPr>
            </a:br>
            <a:r>
              <a:rPr lang="es-MX" sz="2800" u="sng" kern="0" dirty="0" smtClean="0">
                <a:solidFill>
                  <a:sysClr val="windowText" lastClr="000000"/>
                </a:solidFill>
                <a:latin typeface="Arial" panose="020B0604020202020204" pitchFamily="34" charset="0"/>
                <a:cs typeface="Arial" panose="020B0604020202020204" pitchFamily="34" charset="0"/>
              </a:rPr>
              <a:t/>
            </a:r>
            <a:br>
              <a:rPr lang="es-MX" sz="2800" u="sng" kern="0" dirty="0" smtClean="0">
                <a:solidFill>
                  <a:sysClr val="windowText" lastClr="000000"/>
                </a:solidFill>
                <a:latin typeface="Arial" panose="020B0604020202020204" pitchFamily="34" charset="0"/>
                <a:cs typeface="Arial" panose="020B0604020202020204" pitchFamily="34" charset="0"/>
              </a:rPr>
            </a:br>
            <a:r>
              <a:rPr lang="es-MX" sz="6700" u="sng" kern="0" dirty="0" smtClean="0">
                <a:solidFill>
                  <a:sysClr val="windowText" lastClr="000000"/>
                </a:solidFill>
                <a:latin typeface="Arial" panose="020B0604020202020204" pitchFamily="34" charset="0"/>
                <a:cs typeface="Arial" panose="020B0604020202020204" pitchFamily="34" charset="0"/>
              </a:rPr>
              <a:t>ABSTRACT</a:t>
            </a:r>
            <a:r>
              <a:rPr lang="es-MX" sz="2800" u="sng" kern="0" dirty="0" smtClean="0">
                <a:solidFill>
                  <a:sysClr val="windowText" lastClr="000000"/>
                </a:solidFill>
                <a:latin typeface="Arial" panose="020B0604020202020204" pitchFamily="34" charset="0"/>
                <a:cs typeface="Arial" panose="020B0604020202020204" pitchFamily="34" charset="0"/>
              </a:rPr>
              <a:t>  </a:t>
            </a:r>
            <a:r>
              <a:rPr lang="es-MX" sz="2800" b="1" kern="0" dirty="0" smtClean="0">
                <a:solidFill>
                  <a:srgbClr val="A50021"/>
                </a:solidFill>
                <a:effectLst>
                  <a:outerShdw blurRad="38100" dist="38100" dir="2700000" algn="tl">
                    <a:srgbClr val="000000">
                      <a:alpha val="43137"/>
                    </a:srgbClr>
                  </a:outerShdw>
                </a:effectLst>
              </a:rPr>
              <a:t/>
            </a:r>
            <a:br>
              <a:rPr lang="es-MX" sz="2800" b="1" kern="0" dirty="0" smtClean="0">
                <a:solidFill>
                  <a:srgbClr val="A50021"/>
                </a:solidFill>
                <a:effectLst>
                  <a:outerShdw blurRad="38100" dist="38100" dir="2700000" algn="tl">
                    <a:srgbClr val="000000">
                      <a:alpha val="43137"/>
                    </a:srgbClr>
                  </a:outerShdw>
                </a:effectLst>
              </a:rPr>
            </a:br>
            <a:r>
              <a:rPr lang="es-MX" sz="2800" u="sng" kern="0" dirty="0" smtClean="0">
                <a:solidFill>
                  <a:sysClr val="windowText" lastClr="000000"/>
                </a:solidFill>
                <a:latin typeface="Arial" panose="020B0604020202020204" pitchFamily="34" charset="0"/>
                <a:cs typeface="Arial" panose="020B0604020202020204" pitchFamily="34" charset="0"/>
              </a:rPr>
              <a:t/>
            </a:r>
            <a:br>
              <a:rPr lang="es-MX" sz="2800" u="sng" kern="0" dirty="0" smtClean="0">
                <a:solidFill>
                  <a:sysClr val="windowText" lastClr="000000"/>
                </a:solidFill>
                <a:latin typeface="Arial" panose="020B0604020202020204" pitchFamily="34" charset="0"/>
                <a:cs typeface="Arial" panose="020B0604020202020204" pitchFamily="34" charset="0"/>
              </a:rPr>
            </a:br>
            <a:r>
              <a:rPr lang="es-MX" sz="2800" u="sng" kern="0" dirty="0" smtClean="0">
                <a:solidFill>
                  <a:sysClr val="windowText" lastClr="000000"/>
                </a:solidFill>
                <a:latin typeface="Arial" panose="020B0604020202020204" pitchFamily="34" charset="0"/>
                <a:cs typeface="Arial" panose="020B0604020202020204" pitchFamily="34" charset="0"/>
              </a:rPr>
              <a:t/>
            </a:r>
            <a:br>
              <a:rPr lang="es-MX" sz="2800" u="sng" kern="0" dirty="0" smtClean="0">
                <a:solidFill>
                  <a:sysClr val="windowText" lastClr="000000"/>
                </a:solidFill>
                <a:latin typeface="Arial" panose="020B0604020202020204" pitchFamily="34" charset="0"/>
                <a:cs typeface="Arial" panose="020B0604020202020204" pitchFamily="34" charset="0"/>
              </a:rPr>
            </a:br>
            <a:endParaRPr lang="es-MX" sz="2800" u="sng" kern="0" dirty="0">
              <a:solidFill>
                <a:sysClr val="windowText" lastClr="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78493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1" algn="ctr" rtl="0">
              <a:lnSpc>
                <a:spcPct val="90000"/>
              </a:lnSpc>
              <a:spcBef>
                <a:spcPct val="0"/>
              </a:spcBef>
            </a:pP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3300" u="sng" dirty="0" smtClean="0">
                <a:latin typeface="Arial" panose="020B0604020202020204" pitchFamily="34" charset="0"/>
                <a:cs typeface="Arial" panose="020B0604020202020204" pitchFamily="34" charset="0"/>
              </a:rPr>
              <a:t>RESUMEN</a:t>
            </a:r>
            <a:r>
              <a:rPr lang="es-MX" sz="2800" u="sng" dirty="0" smtClean="0">
                <a:latin typeface="Arial" panose="020B0604020202020204" pitchFamily="34" charset="0"/>
                <a:cs typeface="Arial" panose="020B0604020202020204" pitchFamily="34" charset="0"/>
              </a:rPr>
              <a:t> </a:t>
            </a:r>
            <a:r>
              <a:rPr lang="es-MX" sz="2800" b="1" dirty="0" smtClean="0">
                <a:solidFill>
                  <a:srgbClr val="A50021"/>
                </a:solidFill>
                <a:effectLst>
                  <a:outerShdw blurRad="38100" dist="38100" dir="2700000" algn="tl">
                    <a:srgbClr val="000000">
                      <a:alpha val="43137"/>
                    </a:srgbClr>
                  </a:outerShdw>
                </a:effectLst>
              </a:rPr>
              <a:t/>
            </a:r>
            <a:br>
              <a:rPr lang="es-MX" sz="2800" b="1" dirty="0" smtClean="0">
                <a:solidFill>
                  <a:srgbClr val="A50021"/>
                </a:solidFill>
                <a:effectLst>
                  <a:outerShdw blurRad="38100" dist="38100" dir="2700000" algn="tl">
                    <a:srgbClr val="000000">
                      <a:alpha val="43137"/>
                    </a:srgbClr>
                  </a:outerShdw>
                </a:effectLst>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endParaRPr lang="es-MX" sz="2800" u="sng"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654908" y="1355617"/>
            <a:ext cx="10600038" cy="4351338"/>
          </a:xfrm>
        </p:spPr>
        <p:txBody>
          <a:bodyPr>
            <a:normAutofit/>
          </a:bodyPr>
          <a:lstStyle/>
          <a:p>
            <a:pPr marL="0" indent="0" algn="ctr">
              <a:buNone/>
            </a:pPr>
            <a:endParaRPr lang="es-MX" altLang="es-MX" sz="1800" b="1" dirty="0" smtClean="0"/>
          </a:p>
          <a:p>
            <a:pPr marL="0" indent="0" algn="ctr">
              <a:buNone/>
            </a:pPr>
            <a:endParaRPr lang="es-MX" altLang="es-MX" sz="1800" b="1" dirty="0"/>
          </a:p>
          <a:p>
            <a:pPr marL="0" indent="0" algn="just">
              <a:buNone/>
            </a:pPr>
            <a:r>
              <a:rPr lang="es-MX" altLang="es-MX" sz="2000" dirty="0" smtClean="0">
                <a:latin typeface="Arial" panose="020B0604020202020204" pitchFamily="34" charset="0"/>
                <a:cs typeface="Arial" panose="020B0604020202020204" pitchFamily="34" charset="0"/>
              </a:rPr>
              <a:t>Un </a:t>
            </a:r>
            <a:r>
              <a:rPr lang="es-MX" altLang="es-MX" sz="2000" dirty="0">
                <a:latin typeface="Arial" panose="020B0604020202020204" pitchFamily="34" charset="0"/>
                <a:cs typeface="Arial" panose="020B0604020202020204" pitchFamily="34" charset="0"/>
              </a:rPr>
              <a:t>dato es una representación simbólica de tipo: numérica, alfanumérica, etc. El dato puede variar durante el proceso de la información o mantener el mismo valor de inicio a fin. El dato es considerado la materia prima del computador o de un algoritmo, ya que se requiere de este para empezar a procesar la información  (Informática, 2012</a:t>
            </a:r>
            <a:r>
              <a:rPr lang="es-MX" altLang="es-MX" sz="2000" dirty="0" smtClean="0">
                <a:latin typeface="Arial" panose="020B0604020202020204" pitchFamily="34" charset="0"/>
                <a:cs typeface="Arial" panose="020B0604020202020204" pitchFamily="34" charset="0"/>
              </a:rPr>
              <a:t>).</a:t>
            </a:r>
          </a:p>
          <a:p>
            <a:pPr marL="0" indent="0" algn="just">
              <a:buNone/>
            </a:pPr>
            <a:r>
              <a:rPr lang="es-MX" altLang="es-MX" sz="2000" dirty="0" smtClean="0">
                <a:latin typeface="Arial" panose="020B0604020202020204" pitchFamily="34" charset="0"/>
                <a:ea typeface="Batang" panose="02030600000101010101" pitchFamily="18" charset="-127"/>
                <a:cs typeface="Arial" panose="020B0604020202020204" pitchFamily="34" charset="0"/>
              </a:rPr>
              <a:t>Palabras clave : </a:t>
            </a:r>
            <a:endParaRPr lang="es-MX" altLang="es-MX" sz="2000" dirty="0" smtClean="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76" y="76801"/>
            <a:ext cx="1267340" cy="1548971"/>
          </a:xfrm>
          <a:prstGeom prst="rect">
            <a:avLst/>
          </a:prstGeom>
        </p:spPr>
      </p:pic>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53525" y="0"/>
            <a:ext cx="3038475" cy="1809750"/>
          </a:xfrm>
          <a:prstGeom prst="rect">
            <a:avLst/>
          </a:prstGeom>
        </p:spPr>
      </p:pic>
    </p:spTree>
    <p:extLst>
      <p:ext uri="{BB962C8B-B14F-4D97-AF65-F5344CB8AC3E}">
        <p14:creationId xmlns:p14="http://schemas.microsoft.com/office/powerpoint/2010/main" val="23930768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82146" y="300209"/>
            <a:ext cx="10515600" cy="1325563"/>
          </a:xfrm>
        </p:spPr>
        <p:txBody>
          <a:bodyPr>
            <a:normAutofit fontScale="90000"/>
          </a:bodyPr>
          <a:lstStyle/>
          <a:p>
            <a:pPr lvl="1" algn="ctr">
              <a:defRPr/>
            </a:pP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200" b="1" dirty="0" smtClean="0">
                <a:solidFill>
                  <a:schemeClr val="tx1"/>
                </a:solidFill>
                <a:effectLst>
                  <a:outerShdw blurRad="38100" dist="38100" dir="2700000" algn="tl">
                    <a:srgbClr val="000000">
                      <a:alpha val="43137"/>
                    </a:srgbClr>
                  </a:outerShdw>
                </a:effectLst>
              </a:rPr>
              <a:t> </a:t>
            </a:r>
            <a:r>
              <a:rPr lang="es-MX" sz="2200" b="1" dirty="0">
                <a:solidFill>
                  <a:schemeClr val="tx1"/>
                </a:solidFill>
                <a:effectLst>
                  <a:outerShdw blurRad="38100" dist="38100" dir="2700000" algn="tl">
                    <a:srgbClr val="000000">
                      <a:alpha val="43137"/>
                    </a:srgbClr>
                  </a:outerShdw>
                </a:effectLst>
              </a:rPr>
              <a:t>Tipos de datos</a:t>
            </a:r>
            <a:r>
              <a:rPr lang="es-MX" sz="2200" b="1" dirty="0">
                <a:solidFill>
                  <a:srgbClr val="C00000"/>
                </a:solidFill>
                <a:effectLst>
                  <a:outerShdw blurRad="38100" dist="38100" dir="2700000" algn="tl">
                    <a:srgbClr val="000000">
                      <a:alpha val="43137"/>
                    </a:srgbClr>
                  </a:outerShdw>
                </a:effectLst>
              </a:rPr>
              <a:t/>
            </a:r>
            <a:br>
              <a:rPr lang="es-MX" sz="2200" b="1" dirty="0">
                <a:solidFill>
                  <a:srgbClr val="C00000"/>
                </a:solidFill>
                <a:effectLst>
                  <a:outerShdw blurRad="38100" dist="38100" dir="2700000" algn="tl">
                    <a:srgbClr val="000000">
                      <a:alpha val="43137"/>
                    </a:srgbClr>
                  </a:outerShdw>
                </a:effectLst>
              </a:rPr>
            </a:br>
            <a:r>
              <a:rPr lang="es-MX" sz="2200" b="1" dirty="0">
                <a:effectLst>
                  <a:outerShdw blurRad="38100" dist="38100" dir="2700000" algn="tl">
                    <a:srgbClr val="000000">
                      <a:alpha val="43137"/>
                    </a:srgbClr>
                  </a:outerShdw>
                </a:effectLst>
              </a:rPr>
              <a:t>2.1 Simples</a:t>
            </a:r>
            <a:br>
              <a:rPr lang="es-MX" sz="2200" b="1" dirty="0">
                <a:effectLst>
                  <a:outerShdw blurRad="38100" dist="38100" dir="2700000" algn="tl">
                    <a:srgbClr val="000000">
                      <a:alpha val="43137"/>
                    </a:srgbClr>
                  </a:outerShdw>
                </a:effectLst>
              </a:rPr>
            </a:br>
            <a:r>
              <a:rPr lang="es-MX" sz="2200" b="1" dirty="0">
                <a:effectLst>
                  <a:outerShdw blurRad="38100" dist="38100" dir="2700000" algn="tl">
                    <a:srgbClr val="000000">
                      <a:alpha val="43137"/>
                    </a:srgbClr>
                  </a:outerShdw>
                </a:effectLst>
              </a:rPr>
              <a:t>	2.1.1 Numéricos</a:t>
            </a:r>
            <a:br>
              <a:rPr lang="es-MX" sz="2200" b="1" dirty="0">
                <a:effectLst>
                  <a:outerShdw blurRad="38100" dist="38100" dir="2700000" algn="tl">
                    <a:srgbClr val="000000">
                      <a:alpha val="43137"/>
                    </a:srgbClr>
                  </a:outerShdw>
                </a:effectLst>
              </a:rPr>
            </a:br>
            <a:r>
              <a:rPr lang="es-MX" sz="2200" b="1" dirty="0">
                <a:effectLst>
                  <a:outerShdw blurRad="38100" dist="38100" dir="2700000" algn="tl">
                    <a:srgbClr val="000000">
                      <a:alpha val="43137"/>
                    </a:srgbClr>
                  </a:outerShdw>
                </a:effectLst>
              </a:rPr>
              <a:t>		2.1.1.1 Enteras</a:t>
            </a:r>
            <a:br>
              <a:rPr lang="es-MX" sz="2200" b="1" dirty="0">
                <a:effectLst>
                  <a:outerShdw blurRad="38100" dist="38100" dir="2700000" algn="tl">
                    <a:srgbClr val="000000">
                      <a:alpha val="43137"/>
                    </a:srgbClr>
                  </a:outerShdw>
                </a:effectLst>
              </a:rPr>
            </a:br>
            <a:r>
              <a:rPr lang="es-MX" sz="2200" b="1" dirty="0" smtClean="0">
                <a:solidFill>
                  <a:srgbClr val="A50021"/>
                </a:solidFill>
                <a:effectLst>
                  <a:outerShdw blurRad="38100" dist="38100" dir="2700000" algn="tl">
                    <a:srgbClr val="000000">
                      <a:alpha val="43137"/>
                    </a:srgbClr>
                  </a:outerShdw>
                </a:effectLst>
              </a:rPr>
              <a:t/>
            </a:r>
            <a:br>
              <a:rPr lang="es-MX" sz="2200" b="1" dirty="0" smtClean="0">
                <a:solidFill>
                  <a:srgbClr val="A50021"/>
                </a:solidFill>
                <a:effectLst>
                  <a:outerShdw blurRad="38100" dist="38100" dir="2700000" algn="tl">
                    <a:srgbClr val="000000">
                      <a:alpha val="43137"/>
                    </a:srgbClr>
                  </a:outerShdw>
                </a:effectLst>
              </a:rPr>
            </a:br>
            <a:r>
              <a:rPr lang="es-MX" sz="2200" u="sng" dirty="0">
                <a:latin typeface="Arial" panose="020B0604020202020204" pitchFamily="34" charset="0"/>
                <a:cs typeface="Arial" panose="020B0604020202020204" pitchFamily="34" charset="0"/>
              </a:rPr>
              <a:t/>
            </a:r>
            <a:br>
              <a:rPr lang="es-MX" sz="22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endParaRPr lang="es-MX" sz="2800" u="sng"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654908" y="1355617"/>
            <a:ext cx="10600038" cy="4351338"/>
          </a:xfrm>
        </p:spPr>
        <p:txBody>
          <a:bodyPr>
            <a:normAutofit/>
          </a:bodyPr>
          <a:lstStyle/>
          <a:p>
            <a:pPr marL="0" indent="0" algn="ctr">
              <a:buNone/>
            </a:pPr>
            <a:endParaRPr lang="es-MX" altLang="es-MX" sz="1800" b="1" dirty="0" smtClean="0"/>
          </a:p>
          <a:p>
            <a:pPr marL="0" indent="0" algn="ctr">
              <a:buNone/>
            </a:pPr>
            <a:endParaRPr lang="es-MX" altLang="es-MX" sz="1800" b="1" dirty="0"/>
          </a:p>
          <a:p>
            <a:pPr marL="0" indent="0" algn="just">
              <a:buNone/>
            </a:pPr>
            <a:endParaRPr lang="es-MX" altLang="es-MX" sz="2400" dirty="0" smtClean="0">
              <a:ea typeface="Batang" panose="02030600000101010101" pitchFamily="18" charset="-127"/>
              <a:cs typeface="Arial" panose="020B0604020202020204" pitchFamily="34" charset="0"/>
            </a:endParaRPr>
          </a:p>
          <a:p>
            <a:pPr algn="just">
              <a:lnSpc>
                <a:spcPct val="150000"/>
              </a:lnSpc>
              <a:spcBef>
                <a:spcPct val="0"/>
              </a:spcBef>
              <a:buFontTx/>
              <a:buNone/>
            </a:pPr>
            <a:r>
              <a:rPr lang="es-MX" altLang="es-MX" sz="2000" dirty="0"/>
              <a:t>Son los datos numéricos de tipo entero finito, ya sean positivos o negativos. </a:t>
            </a:r>
            <a:r>
              <a:rPr lang="es-MX" altLang="es-MX" sz="2000" dirty="0" smtClean="0"/>
              <a:t>No toman </a:t>
            </a:r>
            <a:r>
              <a:rPr lang="es-MX" altLang="es-MX" sz="2000" dirty="0"/>
              <a:t>la parte decimal o fraccional (Informática, 2012).</a:t>
            </a:r>
          </a:p>
          <a:p>
            <a:pPr algn="just">
              <a:lnSpc>
                <a:spcPct val="150000"/>
              </a:lnSpc>
              <a:spcBef>
                <a:spcPct val="0"/>
              </a:spcBef>
              <a:buFontTx/>
              <a:buNone/>
            </a:pPr>
            <a:endParaRPr lang="es-MX" altLang="es-MX" sz="2400" dirty="0"/>
          </a:p>
          <a:p>
            <a:pPr algn="just">
              <a:lnSpc>
                <a:spcPct val="150000"/>
              </a:lnSpc>
              <a:spcBef>
                <a:spcPct val="0"/>
              </a:spcBef>
              <a:buFontTx/>
              <a:buNone/>
            </a:pPr>
            <a:r>
              <a:rPr lang="es-MX" altLang="es-MX" sz="2000" dirty="0">
                <a:latin typeface="Arial" panose="020B0604020202020204" pitchFamily="34" charset="0"/>
                <a:cs typeface="Arial" panose="020B0604020202020204" pitchFamily="34" charset="0"/>
              </a:rPr>
              <a:t>Ejemplos:</a:t>
            </a:r>
          </a:p>
          <a:p>
            <a:pPr algn="just">
              <a:lnSpc>
                <a:spcPct val="150000"/>
              </a:lnSpc>
              <a:spcBef>
                <a:spcPct val="0"/>
              </a:spcBef>
              <a:buFontTx/>
              <a:buNone/>
            </a:pPr>
            <a:r>
              <a:rPr lang="es-MX" altLang="es-MX" sz="2000" dirty="0">
                <a:latin typeface="Arial" panose="020B0604020202020204" pitchFamily="34" charset="0"/>
                <a:cs typeface="Arial" panose="020B0604020202020204" pitchFamily="34" charset="0"/>
              </a:rPr>
              <a:t>6, 23456, -234.</a:t>
            </a:r>
          </a:p>
          <a:p>
            <a:pPr marL="0" indent="0" algn="just">
              <a:buNone/>
            </a:pPr>
            <a:endParaRPr lang="es-MX" altLang="es-MX" sz="2400" dirty="0" smtClean="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76" y="76801"/>
            <a:ext cx="1267340" cy="1548971"/>
          </a:xfrm>
          <a:prstGeom prst="rect">
            <a:avLst/>
          </a:prstGeom>
        </p:spPr>
      </p:pic>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53525" y="0"/>
            <a:ext cx="3038475" cy="1809750"/>
          </a:xfrm>
          <a:prstGeom prst="rect">
            <a:avLst/>
          </a:prstGeom>
        </p:spPr>
      </p:pic>
    </p:spTree>
    <p:extLst>
      <p:ext uri="{BB962C8B-B14F-4D97-AF65-F5344CB8AC3E}">
        <p14:creationId xmlns:p14="http://schemas.microsoft.com/office/powerpoint/2010/main" val="36956686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15965" y="368792"/>
            <a:ext cx="10515600" cy="1325563"/>
          </a:xfrm>
        </p:spPr>
        <p:txBody>
          <a:bodyPr>
            <a:normAutofit fontScale="90000"/>
          </a:bodyPr>
          <a:lstStyle/>
          <a:p>
            <a:pPr lvl="1">
              <a:defRPr/>
            </a:pP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200" b="1" dirty="0" smtClean="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Tipos </a:t>
            </a:r>
            <a:r>
              <a:rPr lang="es-MX" sz="22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 datos</a:t>
            </a:r>
            <a:br>
              <a:rPr lang="es-MX" sz="22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s-MX" sz="2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2.1 Simples</a:t>
            </a:r>
            <a:br>
              <a:rPr lang="es-MX" sz="2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s-MX" sz="2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2.1.1 Numéricos</a:t>
            </a:r>
            <a:br>
              <a:rPr lang="es-MX" sz="2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s-MX" sz="2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2.1.1.1 Reales </a:t>
            </a:r>
            <a:r>
              <a:rPr lang="es-MX" sz="2800" b="1" dirty="0">
                <a:effectLst>
                  <a:outerShdw blurRad="38100" dist="38100" dir="2700000" algn="tl">
                    <a:srgbClr val="000000">
                      <a:alpha val="43137"/>
                    </a:srgbClr>
                  </a:outerShdw>
                </a:effectLst>
              </a:rPr>
              <a:t/>
            </a:r>
            <a:br>
              <a:rPr lang="es-MX" sz="2800" b="1" dirty="0">
                <a:effectLst>
                  <a:outerShdw blurRad="38100" dist="38100" dir="2700000" algn="tl">
                    <a:srgbClr val="000000">
                      <a:alpha val="43137"/>
                    </a:srgbClr>
                  </a:outerShdw>
                </a:effectLst>
              </a:rPr>
            </a:br>
            <a:r>
              <a:rPr lang="es-MX" sz="2800" b="1" dirty="0">
                <a:effectLst>
                  <a:outerShdw blurRad="38100" dist="38100" dir="2700000" algn="tl">
                    <a:srgbClr val="000000">
                      <a:alpha val="43137"/>
                    </a:srgbClr>
                  </a:outerShdw>
                </a:effectLst>
              </a:rPr>
              <a:t/>
            </a:r>
            <a:br>
              <a:rPr lang="es-MX" sz="2800" b="1" dirty="0">
                <a:effectLst>
                  <a:outerShdw blurRad="38100" dist="38100" dir="2700000" algn="tl">
                    <a:srgbClr val="000000">
                      <a:alpha val="43137"/>
                    </a:srgbClr>
                  </a:outerShdw>
                </a:effectLst>
              </a:rPr>
            </a:br>
            <a:r>
              <a:rPr lang="es-MX" sz="2800" b="1" dirty="0" smtClean="0">
                <a:solidFill>
                  <a:srgbClr val="A50021"/>
                </a:solidFill>
                <a:effectLst>
                  <a:outerShdw blurRad="38100" dist="38100" dir="2700000" algn="tl">
                    <a:srgbClr val="000000">
                      <a:alpha val="43137"/>
                    </a:srgbClr>
                  </a:outerShdw>
                </a:effectLst>
              </a:rPr>
              <a:t/>
            </a:r>
            <a:br>
              <a:rPr lang="es-MX" sz="2800" b="1" dirty="0" smtClean="0">
                <a:solidFill>
                  <a:srgbClr val="A50021"/>
                </a:solidFill>
                <a:effectLst>
                  <a:outerShdw blurRad="38100" dist="38100" dir="2700000" algn="tl">
                    <a:srgbClr val="000000">
                      <a:alpha val="43137"/>
                    </a:srgbClr>
                  </a:outerShdw>
                </a:effectLst>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endParaRPr lang="es-MX" sz="2800" u="sng"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654908" y="1355617"/>
            <a:ext cx="10600038" cy="4351338"/>
          </a:xfrm>
        </p:spPr>
        <p:txBody>
          <a:bodyPr>
            <a:normAutofit fontScale="92500"/>
          </a:bodyPr>
          <a:lstStyle/>
          <a:p>
            <a:pPr marL="0" indent="0" algn="ctr">
              <a:buNone/>
            </a:pPr>
            <a:endParaRPr lang="es-MX" altLang="es-MX" sz="1800" b="1" dirty="0" smtClean="0"/>
          </a:p>
          <a:p>
            <a:pPr marL="0" indent="0" algn="ctr">
              <a:buNone/>
            </a:pPr>
            <a:endParaRPr lang="es-MX" altLang="es-MX" sz="1800" b="1" dirty="0"/>
          </a:p>
          <a:p>
            <a:pPr marL="0" indent="0" algn="just">
              <a:buNone/>
            </a:pPr>
            <a:endParaRPr lang="es-MX" altLang="es-MX" sz="2400" dirty="0" smtClean="0">
              <a:ea typeface="Batang" panose="02030600000101010101" pitchFamily="18" charset="-127"/>
              <a:cs typeface="Arial" panose="020B0604020202020204" pitchFamily="34" charset="0"/>
            </a:endParaRPr>
          </a:p>
          <a:p>
            <a:pPr algn="just">
              <a:lnSpc>
                <a:spcPct val="150000"/>
              </a:lnSpc>
              <a:spcBef>
                <a:spcPct val="0"/>
              </a:spcBef>
              <a:buFontTx/>
              <a:buNone/>
            </a:pPr>
            <a:r>
              <a:rPr lang="es-MX" altLang="es-MX" sz="2200" dirty="0">
                <a:latin typeface="Arial" panose="020B0604020202020204" pitchFamily="34" charset="0"/>
                <a:cs typeface="Arial" panose="020B0604020202020204" pitchFamily="34" charset="0"/>
              </a:rPr>
              <a:t>Llamados también flotantes, son los datos numéricos de tipo fraccional o decimal, ya sea positivos o negativos.  Incluye los datos numéricos enteros que contengan parte decimal y fraccional (Informática, 2012). </a:t>
            </a:r>
          </a:p>
          <a:p>
            <a:pPr algn="just">
              <a:lnSpc>
                <a:spcPct val="150000"/>
              </a:lnSpc>
              <a:spcBef>
                <a:spcPct val="0"/>
              </a:spcBef>
              <a:buFontTx/>
              <a:buNone/>
            </a:pPr>
            <a:endParaRPr lang="es-MX" altLang="es-MX" sz="2200" dirty="0">
              <a:latin typeface="Arial" panose="020B0604020202020204" pitchFamily="34" charset="0"/>
              <a:cs typeface="Arial" panose="020B0604020202020204" pitchFamily="34" charset="0"/>
            </a:endParaRPr>
          </a:p>
          <a:p>
            <a:pPr algn="just">
              <a:lnSpc>
                <a:spcPct val="150000"/>
              </a:lnSpc>
              <a:spcBef>
                <a:spcPct val="0"/>
              </a:spcBef>
              <a:buFontTx/>
              <a:buNone/>
            </a:pPr>
            <a:r>
              <a:rPr lang="es-MX" altLang="es-MX" sz="2200" dirty="0">
                <a:latin typeface="Arial" panose="020B0604020202020204" pitchFamily="34" charset="0"/>
                <a:cs typeface="Arial" panose="020B0604020202020204" pitchFamily="34" charset="0"/>
              </a:rPr>
              <a:t>Ejemplos:</a:t>
            </a:r>
          </a:p>
          <a:p>
            <a:pPr algn="just">
              <a:lnSpc>
                <a:spcPct val="150000"/>
              </a:lnSpc>
              <a:spcBef>
                <a:spcPct val="0"/>
              </a:spcBef>
              <a:buFontTx/>
              <a:buNone/>
            </a:pPr>
            <a:r>
              <a:rPr lang="es-MX" altLang="es-MX" sz="2200" dirty="0">
                <a:latin typeface="Arial" panose="020B0604020202020204" pitchFamily="34" charset="0"/>
                <a:cs typeface="Arial" panose="020B0604020202020204" pitchFamily="34" charset="0"/>
              </a:rPr>
              <a:t>.6, 0.23456, -.234, -0.45, 4/7, -8/9, </a:t>
            </a:r>
          </a:p>
          <a:p>
            <a:pPr algn="just">
              <a:lnSpc>
                <a:spcPct val="150000"/>
              </a:lnSpc>
              <a:spcBef>
                <a:spcPct val="0"/>
              </a:spcBef>
              <a:buFontTx/>
              <a:buNone/>
            </a:pPr>
            <a:r>
              <a:rPr lang="es-MX" altLang="es-MX" sz="2200" dirty="0">
                <a:latin typeface="Arial" panose="020B0604020202020204" pitchFamily="34" charset="0"/>
                <a:cs typeface="Arial" panose="020B0604020202020204" pitchFamily="34" charset="0"/>
              </a:rPr>
              <a:t>567.875, -345.0775</a:t>
            </a:r>
          </a:p>
          <a:p>
            <a:pPr marL="0" indent="0" algn="just">
              <a:buNone/>
            </a:pPr>
            <a:endParaRPr lang="es-MX" altLang="es-MX" sz="2400" dirty="0" smtClean="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76" y="76801"/>
            <a:ext cx="1267340" cy="1548971"/>
          </a:xfrm>
          <a:prstGeom prst="rect">
            <a:avLst/>
          </a:prstGeom>
        </p:spPr>
      </p:pic>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53525" y="0"/>
            <a:ext cx="3038475" cy="1809750"/>
          </a:xfrm>
          <a:prstGeom prst="rect">
            <a:avLst/>
          </a:prstGeom>
        </p:spPr>
      </p:pic>
    </p:spTree>
    <p:extLst>
      <p:ext uri="{BB962C8B-B14F-4D97-AF65-F5344CB8AC3E}">
        <p14:creationId xmlns:p14="http://schemas.microsoft.com/office/powerpoint/2010/main" val="7406479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66968" y="692835"/>
            <a:ext cx="10515600" cy="1325563"/>
          </a:xfrm>
        </p:spPr>
        <p:txBody>
          <a:bodyPr>
            <a:normAutofit fontScale="90000"/>
          </a:bodyPr>
          <a:lstStyle/>
          <a:p>
            <a:pPr lvl="1">
              <a:defRPr/>
            </a:pP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b="1" dirty="0" smtClean="0">
                <a:solidFill>
                  <a:schemeClr val="tx1"/>
                </a:solidFill>
                <a:effectLst>
                  <a:outerShdw blurRad="38100" dist="38100" dir="2700000" algn="tl">
                    <a:srgbClr val="000000">
                      <a:alpha val="43137"/>
                    </a:srgbClr>
                  </a:outerShdw>
                </a:effectLst>
              </a:rPr>
              <a:t>Tipos </a:t>
            </a:r>
            <a:r>
              <a:rPr lang="es-MX" sz="2800" b="1" dirty="0">
                <a:solidFill>
                  <a:schemeClr val="tx1"/>
                </a:solidFill>
                <a:effectLst>
                  <a:outerShdw blurRad="38100" dist="38100" dir="2700000" algn="tl">
                    <a:srgbClr val="000000">
                      <a:alpha val="43137"/>
                    </a:srgbClr>
                  </a:outerShdw>
                </a:effectLst>
              </a:rPr>
              <a:t>de datos</a:t>
            </a:r>
            <a:r>
              <a:rPr lang="es-MX" sz="2800" b="1" dirty="0">
                <a:solidFill>
                  <a:srgbClr val="C00000"/>
                </a:solidFill>
                <a:effectLst>
                  <a:outerShdw blurRad="38100" dist="38100" dir="2700000" algn="tl">
                    <a:srgbClr val="000000">
                      <a:alpha val="43137"/>
                    </a:srgbClr>
                  </a:outerShdw>
                </a:effectLst>
              </a:rPr>
              <a:t/>
            </a:r>
            <a:br>
              <a:rPr lang="es-MX" sz="2800" b="1" dirty="0">
                <a:solidFill>
                  <a:srgbClr val="C00000"/>
                </a:solidFill>
                <a:effectLst>
                  <a:outerShdw blurRad="38100" dist="38100" dir="2700000" algn="tl">
                    <a:srgbClr val="000000">
                      <a:alpha val="43137"/>
                    </a:srgbClr>
                  </a:outerShdw>
                </a:effectLst>
              </a:rPr>
            </a:br>
            <a:r>
              <a:rPr lang="es-MX" sz="2800" b="1" dirty="0">
                <a:effectLst>
                  <a:outerShdw blurRad="38100" dist="38100" dir="2700000" algn="tl">
                    <a:srgbClr val="000000">
                      <a:alpha val="43137"/>
                    </a:srgbClr>
                  </a:outerShdw>
                </a:effectLst>
              </a:rPr>
              <a:t>2.1 Simples</a:t>
            </a:r>
            <a:br>
              <a:rPr lang="es-MX" sz="2800" b="1" dirty="0">
                <a:effectLst>
                  <a:outerShdw blurRad="38100" dist="38100" dir="2700000" algn="tl">
                    <a:srgbClr val="000000">
                      <a:alpha val="43137"/>
                    </a:srgbClr>
                  </a:outerShdw>
                </a:effectLst>
              </a:rPr>
            </a:br>
            <a:r>
              <a:rPr lang="es-MX" sz="2800" b="1" dirty="0">
                <a:effectLst>
                  <a:outerShdw blurRad="38100" dist="38100" dir="2700000" algn="tl">
                    <a:srgbClr val="000000">
                      <a:alpha val="43137"/>
                    </a:srgbClr>
                  </a:outerShdw>
                </a:effectLst>
              </a:rPr>
              <a:t>     2.1.2 Alfanuméricos</a:t>
            </a:r>
            <a:br>
              <a:rPr lang="es-MX" sz="2800" b="1" dirty="0">
                <a:effectLst>
                  <a:outerShdw blurRad="38100" dist="38100" dir="2700000" algn="tl">
                    <a:srgbClr val="000000">
                      <a:alpha val="43137"/>
                    </a:srgbClr>
                  </a:outerShdw>
                </a:effectLst>
              </a:rPr>
            </a:br>
            <a:r>
              <a:rPr lang="es-MX" sz="2800" b="1" dirty="0">
                <a:effectLst>
                  <a:outerShdw blurRad="38100" dist="38100" dir="2700000" algn="tl">
                    <a:srgbClr val="000000">
                      <a:alpha val="43137"/>
                    </a:srgbClr>
                  </a:outerShdw>
                </a:effectLst>
              </a:rPr>
              <a:t/>
            </a:r>
            <a:br>
              <a:rPr lang="es-MX" sz="2800" b="1" dirty="0">
                <a:effectLst>
                  <a:outerShdw blurRad="38100" dist="38100" dir="2700000" algn="tl">
                    <a:srgbClr val="000000">
                      <a:alpha val="43137"/>
                    </a:srgbClr>
                  </a:outerShdw>
                </a:effectLst>
              </a:rPr>
            </a:br>
            <a:r>
              <a:rPr lang="es-MX" sz="2800" b="1" dirty="0">
                <a:effectLst>
                  <a:outerShdw blurRad="38100" dist="38100" dir="2700000" algn="tl">
                    <a:srgbClr val="000000">
                      <a:alpha val="43137"/>
                    </a:srgbClr>
                  </a:outerShdw>
                </a:effectLst>
              </a:rPr>
              <a:t/>
            </a:r>
            <a:br>
              <a:rPr lang="es-MX" sz="2800" b="1" dirty="0">
                <a:effectLst>
                  <a:outerShdw blurRad="38100" dist="38100" dir="2700000" algn="tl">
                    <a:srgbClr val="000000">
                      <a:alpha val="43137"/>
                    </a:srgbClr>
                  </a:outerShdw>
                </a:effectLst>
              </a:rPr>
            </a:br>
            <a:r>
              <a:rPr lang="es-MX" sz="2800" b="1" dirty="0" smtClean="0">
                <a:solidFill>
                  <a:srgbClr val="A50021"/>
                </a:solidFill>
                <a:effectLst>
                  <a:outerShdw blurRad="38100" dist="38100" dir="2700000" algn="tl">
                    <a:srgbClr val="000000">
                      <a:alpha val="43137"/>
                    </a:srgbClr>
                  </a:outerShdw>
                </a:effectLst>
              </a:rPr>
              <a:t/>
            </a:r>
            <a:br>
              <a:rPr lang="es-MX" sz="2800" b="1" dirty="0" smtClean="0">
                <a:solidFill>
                  <a:srgbClr val="A50021"/>
                </a:solidFill>
                <a:effectLst>
                  <a:outerShdw blurRad="38100" dist="38100" dir="2700000" algn="tl">
                    <a:srgbClr val="000000">
                      <a:alpha val="43137"/>
                    </a:srgbClr>
                  </a:outerShdw>
                </a:effectLst>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endParaRPr lang="es-MX" sz="2800" u="sng"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654908" y="1355617"/>
            <a:ext cx="10600038" cy="4351338"/>
          </a:xfrm>
        </p:spPr>
        <p:txBody>
          <a:bodyPr>
            <a:normAutofit fontScale="92500" lnSpcReduction="10000"/>
          </a:bodyPr>
          <a:lstStyle/>
          <a:p>
            <a:pPr marL="0" indent="0" algn="ctr">
              <a:buNone/>
            </a:pPr>
            <a:endParaRPr lang="es-MX" altLang="es-MX" sz="1800" b="1" dirty="0" smtClean="0"/>
          </a:p>
          <a:p>
            <a:pPr marL="0" indent="0" algn="ctr">
              <a:buNone/>
            </a:pPr>
            <a:endParaRPr lang="es-MX" altLang="es-MX" sz="1800" b="1" dirty="0"/>
          </a:p>
          <a:p>
            <a:pPr marL="0" indent="0" algn="just">
              <a:buNone/>
            </a:pPr>
            <a:endParaRPr lang="es-MX" altLang="es-MX" sz="2400" dirty="0" smtClean="0">
              <a:ea typeface="Batang" panose="02030600000101010101" pitchFamily="18" charset="-127"/>
              <a:cs typeface="Arial" panose="020B0604020202020204" pitchFamily="34" charset="0"/>
            </a:endParaRPr>
          </a:p>
          <a:p>
            <a:pPr algn="just">
              <a:lnSpc>
                <a:spcPct val="150000"/>
              </a:lnSpc>
              <a:spcBef>
                <a:spcPct val="0"/>
              </a:spcBef>
              <a:buFontTx/>
              <a:buNone/>
            </a:pPr>
            <a:r>
              <a:rPr lang="es-MX" altLang="es-MX" sz="2200" dirty="0">
                <a:latin typeface="Arial" panose="020B0604020202020204" pitchFamily="34" charset="0"/>
                <a:cs typeface="Arial" panose="020B0604020202020204" pitchFamily="34" charset="0"/>
              </a:rPr>
              <a:t>Son los datos que incluyen datos numéricos y alfabéticos. Los datos numéricos pierden sus propiedades matemáticas debido a que no se pueden hacer operaciones con ellos (Informática, 2012). </a:t>
            </a:r>
          </a:p>
          <a:p>
            <a:pPr algn="just">
              <a:lnSpc>
                <a:spcPct val="150000"/>
              </a:lnSpc>
              <a:spcBef>
                <a:spcPct val="0"/>
              </a:spcBef>
              <a:buFontTx/>
              <a:buNone/>
            </a:pPr>
            <a:endParaRPr lang="es-MX" altLang="es-MX" sz="2400" dirty="0"/>
          </a:p>
          <a:p>
            <a:pPr algn="just">
              <a:lnSpc>
                <a:spcPct val="150000"/>
              </a:lnSpc>
              <a:spcBef>
                <a:spcPct val="0"/>
              </a:spcBef>
              <a:buFontTx/>
              <a:buNone/>
            </a:pPr>
            <a:r>
              <a:rPr lang="es-MX" altLang="es-MX" sz="2400" dirty="0"/>
              <a:t>Ejemplos:</a:t>
            </a:r>
          </a:p>
          <a:p>
            <a:pPr algn="just">
              <a:lnSpc>
                <a:spcPct val="150000"/>
              </a:lnSpc>
              <a:spcBef>
                <a:spcPct val="0"/>
              </a:spcBef>
              <a:buFontTx/>
              <a:buNone/>
            </a:pPr>
            <a:r>
              <a:rPr lang="es-MX" altLang="es-MX" sz="2400" dirty="0"/>
              <a:t>Calle: San Antonio #234, </a:t>
            </a:r>
          </a:p>
          <a:p>
            <a:pPr algn="just">
              <a:lnSpc>
                <a:spcPct val="150000"/>
              </a:lnSpc>
              <a:spcBef>
                <a:spcPct val="0"/>
              </a:spcBef>
              <a:buFontTx/>
              <a:buNone/>
            </a:pPr>
            <a:r>
              <a:rPr lang="es-MX" altLang="es-MX" sz="2400" dirty="0"/>
              <a:t>carretera México- Pachuca km 87</a:t>
            </a:r>
          </a:p>
          <a:p>
            <a:pPr marL="0" indent="0" algn="just">
              <a:buNone/>
            </a:pPr>
            <a:endParaRPr lang="es-MX" altLang="es-MX" sz="2400" dirty="0" smtClean="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76" y="76801"/>
            <a:ext cx="1267340" cy="1548971"/>
          </a:xfrm>
          <a:prstGeom prst="rect">
            <a:avLst/>
          </a:prstGeom>
        </p:spPr>
      </p:pic>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53525" y="0"/>
            <a:ext cx="3038475" cy="1809750"/>
          </a:xfrm>
          <a:prstGeom prst="rect">
            <a:avLst/>
          </a:prstGeom>
        </p:spPr>
      </p:pic>
    </p:spTree>
    <p:extLst>
      <p:ext uri="{BB962C8B-B14F-4D97-AF65-F5344CB8AC3E}">
        <p14:creationId xmlns:p14="http://schemas.microsoft.com/office/powerpoint/2010/main" val="8272885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75357" y="628851"/>
            <a:ext cx="10515600" cy="1325563"/>
          </a:xfrm>
        </p:spPr>
        <p:txBody>
          <a:bodyPr>
            <a:normAutofit fontScale="90000"/>
          </a:bodyPr>
          <a:lstStyle/>
          <a:p>
            <a:pPr lvl="1">
              <a:defRPr/>
            </a:pP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200" b="1" dirty="0" smtClean="0">
                <a:solidFill>
                  <a:schemeClr val="tx1"/>
                </a:solidFill>
                <a:latin typeface="Arial" panose="020B0604020202020204" pitchFamily="34" charset="0"/>
                <a:cs typeface="Arial" panose="020B0604020202020204" pitchFamily="34" charset="0"/>
              </a:rPr>
              <a:t>Tipos </a:t>
            </a:r>
            <a:r>
              <a:rPr lang="es-MX" sz="2200" b="1" dirty="0">
                <a:solidFill>
                  <a:schemeClr val="tx1"/>
                </a:solidFill>
                <a:latin typeface="Arial" panose="020B0604020202020204" pitchFamily="34" charset="0"/>
                <a:cs typeface="Arial" panose="020B0604020202020204" pitchFamily="34" charset="0"/>
              </a:rPr>
              <a:t>de datos</a:t>
            </a:r>
            <a:r>
              <a:rPr lang="es-MX" sz="2200" b="1" dirty="0">
                <a:solidFill>
                  <a:srgbClr val="C00000"/>
                </a:solidFill>
                <a:latin typeface="Arial" panose="020B0604020202020204" pitchFamily="34" charset="0"/>
                <a:cs typeface="Arial" panose="020B0604020202020204" pitchFamily="34" charset="0"/>
              </a:rPr>
              <a:t/>
            </a:r>
            <a:br>
              <a:rPr lang="es-MX" sz="2200" b="1" dirty="0">
                <a:solidFill>
                  <a:srgbClr val="C00000"/>
                </a:solidFill>
                <a:latin typeface="Arial" panose="020B0604020202020204" pitchFamily="34" charset="0"/>
                <a:cs typeface="Arial" panose="020B0604020202020204" pitchFamily="34" charset="0"/>
              </a:rPr>
            </a:br>
            <a:r>
              <a:rPr lang="es-MX" sz="2200" b="1" dirty="0">
                <a:latin typeface="Arial" panose="020B0604020202020204" pitchFamily="34" charset="0"/>
                <a:cs typeface="Arial" panose="020B0604020202020204" pitchFamily="34" charset="0"/>
              </a:rPr>
              <a:t>2.1 Simples</a:t>
            </a:r>
            <a:br>
              <a:rPr lang="es-MX" sz="2200" b="1" dirty="0">
                <a:latin typeface="Arial" panose="020B0604020202020204" pitchFamily="34" charset="0"/>
                <a:cs typeface="Arial" panose="020B0604020202020204" pitchFamily="34" charset="0"/>
              </a:rPr>
            </a:br>
            <a:r>
              <a:rPr lang="es-MX" sz="2200" b="1" dirty="0">
                <a:latin typeface="Arial" panose="020B0604020202020204" pitchFamily="34" charset="0"/>
                <a:cs typeface="Arial" panose="020B0604020202020204" pitchFamily="34" charset="0"/>
              </a:rPr>
              <a:t>     2.1.2 Alfanuméricos</a:t>
            </a:r>
            <a:br>
              <a:rPr lang="es-MX" sz="2200" b="1" dirty="0">
                <a:latin typeface="Arial" panose="020B0604020202020204" pitchFamily="34" charset="0"/>
                <a:cs typeface="Arial" panose="020B0604020202020204" pitchFamily="34" charset="0"/>
              </a:rPr>
            </a:br>
            <a:r>
              <a:rPr lang="es-MX" sz="2200" b="1" dirty="0">
                <a:latin typeface="Arial" panose="020B0604020202020204" pitchFamily="34" charset="0"/>
                <a:cs typeface="Arial" panose="020B0604020202020204" pitchFamily="34" charset="0"/>
              </a:rPr>
              <a:t>	2.1.2.1 Carácter</a:t>
            </a:r>
            <a:br>
              <a:rPr lang="es-MX" sz="2200" b="1" dirty="0">
                <a:latin typeface="Arial" panose="020B0604020202020204" pitchFamily="34" charset="0"/>
                <a:cs typeface="Arial" panose="020B0604020202020204" pitchFamily="34" charset="0"/>
              </a:rPr>
            </a:br>
            <a:r>
              <a:rPr lang="es-MX" sz="2800" b="1" dirty="0">
                <a:effectLst>
                  <a:outerShdw blurRad="38100" dist="38100" dir="2700000" algn="tl">
                    <a:srgbClr val="000000">
                      <a:alpha val="43137"/>
                    </a:srgbClr>
                  </a:outerShdw>
                </a:effectLst>
              </a:rPr>
              <a:t/>
            </a:r>
            <a:br>
              <a:rPr lang="es-MX" sz="2800" b="1" dirty="0">
                <a:effectLst>
                  <a:outerShdw blurRad="38100" dist="38100" dir="2700000" algn="tl">
                    <a:srgbClr val="000000">
                      <a:alpha val="43137"/>
                    </a:srgbClr>
                  </a:outerShdw>
                </a:effectLst>
              </a:rPr>
            </a:br>
            <a:r>
              <a:rPr lang="es-MX" sz="2800" b="1" dirty="0" smtClean="0">
                <a:solidFill>
                  <a:srgbClr val="A50021"/>
                </a:solidFill>
                <a:effectLst>
                  <a:outerShdw blurRad="38100" dist="38100" dir="2700000" algn="tl">
                    <a:srgbClr val="000000">
                      <a:alpha val="43137"/>
                    </a:srgbClr>
                  </a:outerShdw>
                </a:effectLst>
              </a:rPr>
              <a:t/>
            </a:r>
            <a:br>
              <a:rPr lang="es-MX" sz="2800" b="1" dirty="0" smtClean="0">
                <a:solidFill>
                  <a:srgbClr val="A50021"/>
                </a:solidFill>
                <a:effectLst>
                  <a:outerShdw blurRad="38100" dist="38100" dir="2700000" algn="tl">
                    <a:srgbClr val="000000">
                      <a:alpha val="43137"/>
                    </a:srgbClr>
                  </a:outerShdw>
                </a:effectLst>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endParaRPr lang="es-MX" sz="2800" u="sng"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654908" y="1355617"/>
            <a:ext cx="10600038" cy="4351338"/>
          </a:xfrm>
        </p:spPr>
        <p:txBody>
          <a:bodyPr>
            <a:normAutofit fontScale="85000" lnSpcReduction="10000"/>
          </a:bodyPr>
          <a:lstStyle/>
          <a:p>
            <a:pPr marL="0" indent="0" algn="ctr">
              <a:buNone/>
            </a:pPr>
            <a:endParaRPr lang="es-MX" altLang="es-MX" sz="1800" b="1" dirty="0" smtClean="0"/>
          </a:p>
          <a:p>
            <a:pPr marL="0" indent="0" algn="ctr">
              <a:buNone/>
            </a:pPr>
            <a:endParaRPr lang="es-MX" altLang="es-MX" sz="1800" b="1" dirty="0"/>
          </a:p>
          <a:p>
            <a:pPr marL="0" indent="0" algn="just">
              <a:buNone/>
            </a:pPr>
            <a:endParaRPr lang="es-MX" altLang="es-MX" sz="2400" dirty="0" smtClean="0">
              <a:ea typeface="Batang" panose="02030600000101010101" pitchFamily="18" charset="-127"/>
              <a:cs typeface="Arial" panose="020B0604020202020204" pitchFamily="34" charset="0"/>
            </a:endParaRPr>
          </a:p>
          <a:p>
            <a:pPr algn="just">
              <a:lnSpc>
                <a:spcPct val="150000"/>
              </a:lnSpc>
              <a:spcBef>
                <a:spcPct val="0"/>
              </a:spcBef>
              <a:buFontTx/>
              <a:buNone/>
            </a:pPr>
            <a:r>
              <a:rPr lang="es-MX" altLang="es-MX" sz="2400" dirty="0">
                <a:latin typeface="Arial" panose="020B0604020202020204" pitchFamily="34" charset="0"/>
                <a:cs typeface="Arial" panose="020B0604020202020204" pitchFamily="34" charset="0"/>
              </a:rPr>
              <a:t>Son todos los datos que reconoce la computadora, las que incluye el teclado y el código ASCCI. Pero sólo se usa un solo carácter. Para ser representado (Informática, 2012).</a:t>
            </a:r>
          </a:p>
          <a:p>
            <a:pPr algn="just">
              <a:lnSpc>
                <a:spcPct val="150000"/>
              </a:lnSpc>
              <a:spcBef>
                <a:spcPct val="0"/>
              </a:spcBef>
              <a:buFontTx/>
              <a:buNone/>
            </a:pPr>
            <a:endParaRPr lang="es-MX" altLang="es-MX" sz="2400" dirty="0">
              <a:latin typeface="Arial" panose="020B0604020202020204" pitchFamily="34" charset="0"/>
              <a:cs typeface="Arial" panose="020B0604020202020204" pitchFamily="34" charset="0"/>
            </a:endParaRPr>
          </a:p>
          <a:p>
            <a:pPr algn="just">
              <a:lnSpc>
                <a:spcPct val="150000"/>
              </a:lnSpc>
              <a:spcBef>
                <a:spcPct val="0"/>
              </a:spcBef>
              <a:buFontTx/>
              <a:buNone/>
            </a:pPr>
            <a:r>
              <a:rPr lang="es-MX" altLang="es-MX" sz="2400" dirty="0">
                <a:latin typeface="Arial" panose="020B0604020202020204" pitchFamily="34" charset="0"/>
                <a:cs typeface="Arial" panose="020B0604020202020204" pitchFamily="34" charset="0"/>
              </a:rPr>
              <a:t>Ejemplos:</a:t>
            </a:r>
          </a:p>
          <a:p>
            <a:pPr algn="just">
              <a:lnSpc>
                <a:spcPct val="150000"/>
              </a:lnSpc>
              <a:spcBef>
                <a:spcPct val="0"/>
              </a:spcBef>
              <a:buFontTx/>
              <a:buNone/>
            </a:pPr>
            <a:r>
              <a:rPr lang="es-MX" altLang="es-MX" sz="2400" dirty="0">
                <a:latin typeface="Arial" panose="020B0604020202020204" pitchFamily="34" charset="0"/>
                <a:cs typeface="Arial" panose="020B0604020202020204" pitchFamily="34" charset="0"/>
              </a:rPr>
              <a:t>Numéricos (0,1,2,3,…,9)</a:t>
            </a:r>
          </a:p>
          <a:p>
            <a:pPr algn="just">
              <a:lnSpc>
                <a:spcPct val="150000"/>
              </a:lnSpc>
              <a:spcBef>
                <a:spcPct val="0"/>
              </a:spcBef>
              <a:buFontTx/>
              <a:buNone/>
            </a:pPr>
            <a:r>
              <a:rPr lang="es-MX" altLang="es-MX" sz="2400" dirty="0">
                <a:latin typeface="Arial" panose="020B0604020202020204" pitchFamily="34" charset="0"/>
                <a:cs typeface="Arial" panose="020B0604020202020204" pitchFamily="34" charset="0"/>
              </a:rPr>
              <a:t>Alfanuméricos (</a:t>
            </a:r>
            <a:r>
              <a:rPr lang="es-MX" altLang="es-MX" sz="2400" dirty="0" err="1">
                <a:latin typeface="Arial" panose="020B0604020202020204" pitchFamily="34" charset="0"/>
                <a:cs typeface="Arial" panose="020B0604020202020204" pitchFamily="34" charset="0"/>
              </a:rPr>
              <a:t>Aa</a:t>
            </a:r>
            <a:r>
              <a:rPr lang="es-MX" altLang="es-MX" sz="2400" dirty="0">
                <a:latin typeface="Arial" panose="020B0604020202020204" pitchFamily="34" charset="0"/>
                <a:cs typeface="Arial" panose="020B0604020202020204" pitchFamily="34" charset="0"/>
              </a:rPr>
              <a:t>, </a:t>
            </a:r>
            <a:r>
              <a:rPr lang="es-MX" altLang="es-MX" sz="2400" dirty="0" err="1">
                <a:latin typeface="Arial" panose="020B0604020202020204" pitchFamily="34" charset="0"/>
                <a:cs typeface="Arial" panose="020B0604020202020204" pitchFamily="34" charset="0"/>
              </a:rPr>
              <a:t>Bb</a:t>
            </a:r>
            <a:r>
              <a:rPr lang="es-MX" altLang="es-MX" sz="2400" dirty="0">
                <a:latin typeface="Arial" panose="020B0604020202020204" pitchFamily="34" charset="0"/>
                <a:cs typeface="Arial" panose="020B0604020202020204" pitchFamily="34" charset="0"/>
              </a:rPr>
              <a:t>, </a:t>
            </a:r>
            <a:r>
              <a:rPr lang="es-MX" altLang="es-MX" sz="2400" dirty="0" err="1">
                <a:latin typeface="Arial" panose="020B0604020202020204" pitchFamily="34" charset="0"/>
                <a:cs typeface="Arial" panose="020B0604020202020204" pitchFamily="34" charset="0"/>
              </a:rPr>
              <a:t>Cc</a:t>
            </a:r>
            <a:r>
              <a:rPr lang="es-MX" altLang="es-MX" sz="2400" dirty="0">
                <a:latin typeface="Arial" panose="020B0604020202020204" pitchFamily="34" charset="0"/>
                <a:cs typeface="Arial" panose="020B0604020202020204" pitchFamily="34" charset="0"/>
              </a:rPr>
              <a:t>,…,</a:t>
            </a:r>
            <a:r>
              <a:rPr lang="es-MX" altLang="es-MX" sz="2400" dirty="0" err="1">
                <a:latin typeface="Arial" panose="020B0604020202020204" pitchFamily="34" charset="0"/>
                <a:cs typeface="Arial" panose="020B0604020202020204" pitchFamily="34" charset="0"/>
              </a:rPr>
              <a:t>Zz</a:t>
            </a:r>
            <a:r>
              <a:rPr lang="es-MX" altLang="es-MX" sz="2400" dirty="0">
                <a:latin typeface="Arial" panose="020B0604020202020204" pitchFamily="34" charset="0"/>
                <a:cs typeface="Arial" panose="020B0604020202020204" pitchFamily="34" charset="0"/>
              </a:rPr>
              <a:t>)</a:t>
            </a:r>
          </a:p>
          <a:p>
            <a:pPr algn="just">
              <a:lnSpc>
                <a:spcPct val="150000"/>
              </a:lnSpc>
              <a:spcBef>
                <a:spcPct val="0"/>
              </a:spcBef>
              <a:buFontTx/>
              <a:buNone/>
            </a:pPr>
            <a:r>
              <a:rPr lang="es-MX" altLang="es-MX" sz="2400" dirty="0">
                <a:latin typeface="Arial" panose="020B0604020202020204" pitchFamily="34" charset="0"/>
                <a:cs typeface="Arial" panose="020B0604020202020204" pitchFamily="34" charset="0"/>
              </a:rPr>
              <a:t>Especiales (&lt;,&gt;, :, ´,¨,*, _,-, ],{,^, </a:t>
            </a:r>
            <a:r>
              <a:rPr lang="es-MX" altLang="es-MX" sz="2400" dirty="0" err="1">
                <a:latin typeface="Arial" panose="020B0604020202020204" pitchFamily="34" charset="0"/>
                <a:cs typeface="Arial" panose="020B0604020202020204" pitchFamily="34" charset="0"/>
              </a:rPr>
              <a:t>etc</a:t>
            </a:r>
            <a:r>
              <a:rPr lang="es-MX" altLang="es-MX" sz="2400" dirty="0">
                <a:latin typeface="Arial" panose="020B0604020202020204" pitchFamily="34" charset="0"/>
                <a:cs typeface="Arial" panose="020B0604020202020204" pitchFamily="34" charset="0"/>
              </a:rPr>
              <a:t>)</a:t>
            </a:r>
          </a:p>
          <a:p>
            <a:pPr marL="0" indent="0" algn="just">
              <a:buNone/>
            </a:pPr>
            <a:endParaRPr lang="es-MX" altLang="es-MX" sz="2400" dirty="0" smtClean="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76" y="76801"/>
            <a:ext cx="1267340" cy="1548971"/>
          </a:xfrm>
          <a:prstGeom prst="rect">
            <a:avLst/>
          </a:prstGeom>
        </p:spPr>
      </p:pic>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53525" y="0"/>
            <a:ext cx="3038475" cy="1809750"/>
          </a:xfrm>
          <a:prstGeom prst="rect">
            <a:avLst/>
          </a:prstGeom>
        </p:spPr>
      </p:pic>
    </p:spTree>
    <p:extLst>
      <p:ext uri="{BB962C8B-B14F-4D97-AF65-F5344CB8AC3E}">
        <p14:creationId xmlns:p14="http://schemas.microsoft.com/office/powerpoint/2010/main" val="33451676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76400" y="692835"/>
            <a:ext cx="10515600" cy="1325563"/>
          </a:xfrm>
        </p:spPr>
        <p:txBody>
          <a:bodyPr>
            <a:normAutofit fontScale="90000"/>
          </a:bodyPr>
          <a:lstStyle/>
          <a:p>
            <a:pPr lvl="1">
              <a:defRPr/>
            </a:pP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b="1" dirty="0" smtClean="0">
                <a:solidFill>
                  <a:schemeClr val="tx1"/>
                </a:solidFill>
                <a:effectLst>
                  <a:outerShdw blurRad="38100" dist="38100" dir="2700000" algn="tl">
                    <a:srgbClr val="000000">
                      <a:alpha val="43137"/>
                    </a:srgbClr>
                  </a:outerShdw>
                </a:effectLst>
              </a:rPr>
              <a:t> </a:t>
            </a:r>
            <a:r>
              <a:rPr lang="es-MX" sz="2200" b="1" dirty="0">
                <a:solidFill>
                  <a:schemeClr val="tx1"/>
                </a:solidFill>
                <a:latin typeface="Arial" panose="020B0604020202020204" pitchFamily="34" charset="0"/>
                <a:cs typeface="Arial" panose="020B0604020202020204" pitchFamily="34" charset="0"/>
              </a:rPr>
              <a:t>Tipos de datos</a:t>
            </a:r>
            <a:r>
              <a:rPr lang="es-MX" sz="2200" b="1" dirty="0">
                <a:solidFill>
                  <a:srgbClr val="C00000"/>
                </a:solidFill>
                <a:latin typeface="Arial" panose="020B0604020202020204" pitchFamily="34" charset="0"/>
                <a:cs typeface="Arial" panose="020B0604020202020204" pitchFamily="34" charset="0"/>
              </a:rPr>
              <a:t/>
            </a:r>
            <a:br>
              <a:rPr lang="es-MX" sz="2200" b="1" dirty="0">
                <a:solidFill>
                  <a:srgbClr val="C00000"/>
                </a:solidFill>
                <a:latin typeface="Arial" panose="020B0604020202020204" pitchFamily="34" charset="0"/>
                <a:cs typeface="Arial" panose="020B0604020202020204" pitchFamily="34" charset="0"/>
              </a:rPr>
            </a:br>
            <a:r>
              <a:rPr lang="es-MX" sz="2200" b="1" dirty="0">
                <a:latin typeface="Arial" panose="020B0604020202020204" pitchFamily="34" charset="0"/>
                <a:cs typeface="Arial" panose="020B0604020202020204" pitchFamily="34" charset="0"/>
              </a:rPr>
              <a:t>2.1 Simples</a:t>
            </a:r>
            <a:br>
              <a:rPr lang="es-MX" sz="2200" b="1" dirty="0">
                <a:latin typeface="Arial" panose="020B0604020202020204" pitchFamily="34" charset="0"/>
                <a:cs typeface="Arial" panose="020B0604020202020204" pitchFamily="34" charset="0"/>
              </a:rPr>
            </a:br>
            <a:r>
              <a:rPr lang="es-MX" sz="2200" b="1" dirty="0">
                <a:latin typeface="Arial" panose="020B0604020202020204" pitchFamily="34" charset="0"/>
                <a:cs typeface="Arial" panose="020B0604020202020204" pitchFamily="34" charset="0"/>
              </a:rPr>
              <a:t>     2.1.2 Alfanuméricos</a:t>
            </a:r>
            <a:br>
              <a:rPr lang="es-MX" sz="2200" b="1" dirty="0">
                <a:latin typeface="Arial" panose="020B0604020202020204" pitchFamily="34" charset="0"/>
                <a:cs typeface="Arial" panose="020B0604020202020204" pitchFamily="34" charset="0"/>
              </a:rPr>
            </a:br>
            <a:r>
              <a:rPr lang="es-MX" sz="2200" b="1" dirty="0">
                <a:latin typeface="Arial" panose="020B0604020202020204" pitchFamily="34" charset="0"/>
                <a:cs typeface="Arial" panose="020B0604020202020204" pitchFamily="34" charset="0"/>
              </a:rPr>
              <a:t>	2.1.2.1 Cadena </a:t>
            </a:r>
            <a:r>
              <a:rPr lang="es-MX" sz="2800" b="1" dirty="0">
                <a:effectLst>
                  <a:outerShdw blurRad="38100" dist="38100" dir="2700000" algn="tl">
                    <a:srgbClr val="000000">
                      <a:alpha val="43137"/>
                    </a:srgbClr>
                  </a:outerShdw>
                </a:effectLst>
              </a:rPr>
              <a:t/>
            </a:r>
            <a:br>
              <a:rPr lang="es-MX" sz="2800" b="1" dirty="0">
                <a:effectLst>
                  <a:outerShdw blurRad="38100" dist="38100" dir="2700000" algn="tl">
                    <a:srgbClr val="000000">
                      <a:alpha val="43137"/>
                    </a:srgbClr>
                  </a:outerShdw>
                </a:effectLst>
              </a:rPr>
            </a:br>
            <a:r>
              <a:rPr lang="es-MX" sz="2800" b="1" dirty="0">
                <a:effectLst>
                  <a:outerShdw blurRad="38100" dist="38100" dir="2700000" algn="tl">
                    <a:srgbClr val="000000">
                      <a:alpha val="43137"/>
                    </a:srgbClr>
                  </a:outerShdw>
                </a:effectLst>
              </a:rPr>
              <a:t/>
            </a:r>
            <a:br>
              <a:rPr lang="es-MX" sz="2800" b="1" dirty="0">
                <a:effectLst>
                  <a:outerShdw blurRad="38100" dist="38100" dir="2700000" algn="tl">
                    <a:srgbClr val="000000">
                      <a:alpha val="43137"/>
                    </a:srgbClr>
                  </a:outerShdw>
                </a:effectLst>
              </a:rPr>
            </a:br>
            <a:r>
              <a:rPr lang="es-MX" sz="2800" b="1" dirty="0" smtClean="0">
                <a:solidFill>
                  <a:srgbClr val="A50021"/>
                </a:solidFill>
                <a:effectLst>
                  <a:outerShdw blurRad="38100" dist="38100" dir="2700000" algn="tl">
                    <a:srgbClr val="000000">
                      <a:alpha val="43137"/>
                    </a:srgbClr>
                  </a:outerShdw>
                </a:effectLst>
              </a:rPr>
              <a:t/>
            </a:r>
            <a:br>
              <a:rPr lang="es-MX" sz="2800" b="1" dirty="0" smtClean="0">
                <a:solidFill>
                  <a:srgbClr val="A50021"/>
                </a:solidFill>
                <a:effectLst>
                  <a:outerShdw blurRad="38100" dist="38100" dir="2700000" algn="tl">
                    <a:srgbClr val="000000">
                      <a:alpha val="43137"/>
                    </a:srgbClr>
                  </a:outerShdw>
                </a:effectLst>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endParaRPr lang="es-MX" sz="2800" u="sng"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654908" y="1355617"/>
            <a:ext cx="10600038" cy="4351338"/>
          </a:xfrm>
        </p:spPr>
        <p:txBody>
          <a:bodyPr>
            <a:normAutofit fontScale="92500"/>
          </a:bodyPr>
          <a:lstStyle/>
          <a:p>
            <a:pPr marL="0" indent="0" algn="ctr">
              <a:buNone/>
            </a:pPr>
            <a:endParaRPr lang="es-MX" altLang="es-MX" sz="1800" b="1" dirty="0" smtClean="0"/>
          </a:p>
          <a:p>
            <a:pPr marL="0" indent="0" algn="ctr">
              <a:buNone/>
            </a:pPr>
            <a:endParaRPr lang="es-MX" altLang="es-MX" sz="1800" b="1" dirty="0"/>
          </a:p>
          <a:p>
            <a:pPr marL="0" indent="0" algn="just">
              <a:buNone/>
            </a:pPr>
            <a:endParaRPr lang="es-MX" altLang="es-MX" sz="2400" dirty="0" smtClean="0">
              <a:ea typeface="Batang" panose="02030600000101010101" pitchFamily="18" charset="-127"/>
              <a:cs typeface="Arial" panose="020B0604020202020204" pitchFamily="34" charset="0"/>
            </a:endParaRPr>
          </a:p>
          <a:p>
            <a:pPr algn="just">
              <a:lnSpc>
                <a:spcPct val="150000"/>
              </a:lnSpc>
              <a:spcBef>
                <a:spcPct val="0"/>
              </a:spcBef>
              <a:buFontTx/>
              <a:buNone/>
            </a:pPr>
            <a:r>
              <a:rPr lang="es-MX" altLang="es-MX" sz="2200" dirty="0">
                <a:latin typeface="Arial" panose="020B0604020202020204" pitchFamily="34" charset="0"/>
                <a:cs typeface="Arial" panose="020B0604020202020204" pitchFamily="34" charset="0"/>
              </a:rPr>
              <a:t>Son la sucesión de caracteres delimitados entre comillas o apóstrofes, según el tipo de lenguaje de programación. Muy utilizados para mandar mensajes al usuario que permiten la interactividad entre  máquina y el mismo usuario (Informática, 2012).</a:t>
            </a:r>
          </a:p>
          <a:p>
            <a:pPr algn="just">
              <a:lnSpc>
                <a:spcPct val="150000"/>
              </a:lnSpc>
              <a:spcBef>
                <a:spcPct val="0"/>
              </a:spcBef>
              <a:buFontTx/>
              <a:buNone/>
            </a:pPr>
            <a:r>
              <a:rPr lang="es-MX" altLang="es-MX" sz="2200" dirty="0">
                <a:latin typeface="Arial" panose="020B0604020202020204" pitchFamily="34" charset="0"/>
                <a:cs typeface="Arial" panose="020B0604020202020204" pitchFamily="34" charset="0"/>
              </a:rPr>
              <a:t>Ejemplos:</a:t>
            </a:r>
          </a:p>
          <a:p>
            <a:pPr algn="just">
              <a:lnSpc>
                <a:spcPct val="150000"/>
              </a:lnSpc>
              <a:spcBef>
                <a:spcPct val="0"/>
              </a:spcBef>
              <a:buFontTx/>
              <a:buNone/>
            </a:pPr>
            <a:r>
              <a:rPr lang="es-MX" altLang="es-MX" sz="2200" dirty="0">
                <a:latin typeface="Arial" panose="020B0604020202020204" pitchFamily="34" charset="0"/>
                <a:cs typeface="Arial" panose="020B0604020202020204" pitchFamily="34" charset="0"/>
              </a:rPr>
              <a:t>Calle Vicente Segura  #345, 21 junio de 1980, teléfono: 71 62334, escriba su nombre, “presentación lógica”.</a:t>
            </a:r>
          </a:p>
          <a:p>
            <a:pPr marL="0" indent="0" algn="just">
              <a:buNone/>
            </a:pPr>
            <a:endParaRPr lang="es-MX" altLang="es-MX" sz="2400" dirty="0" smtClean="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76" y="76801"/>
            <a:ext cx="1267340" cy="1548971"/>
          </a:xfrm>
          <a:prstGeom prst="rect">
            <a:avLst/>
          </a:prstGeom>
        </p:spPr>
      </p:pic>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53525" y="0"/>
            <a:ext cx="3038475" cy="1809750"/>
          </a:xfrm>
          <a:prstGeom prst="rect">
            <a:avLst/>
          </a:prstGeom>
        </p:spPr>
      </p:pic>
    </p:spTree>
    <p:extLst>
      <p:ext uri="{BB962C8B-B14F-4D97-AF65-F5344CB8AC3E}">
        <p14:creationId xmlns:p14="http://schemas.microsoft.com/office/powerpoint/2010/main" val="10437262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43804" y="692835"/>
            <a:ext cx="10515600" cy="1325563"/>
          </a:xfrm>
        </p:spPr>
        <p:txBody>
          <a:bodyPr>
            <a:normAutofit fontScale="90000"/>
          </a:bodyPr>
          <a:lstStyle/>
          <a:p>
            <a:pPr lvl="1">
              <a:defRPr/>
            </a:pP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r>
              <a:rPr lang="es-MX" sz="2200" b="1" dirty="0" smtClean="0">
                <a:solidFill>
                  <a:schemeClr val="tx1"/>
                </a:solidFill>
              </a:rPr>
              <a:t>Tipos </a:t>
            </a:r>
            <a:r>
              <a:rPr lang="es-MX" sz="2200" b="1" dirty="0">
                <a:solidFill>
                  <a:schemeClr val="tx1"/>
                </a:solidFill>
              </a:rPr>
              <a:t>de datos</a:t>
            </a:r>
            <a:br>
              <a:rPr lang="es-MX" sz="2200" b="1" dirty="0">
                <a:solidFill>
                  <a:schemeClr val="tx1"/>
                </a:solidFill>
              </a:rPr>
            </a:br>
            <a:r>
              <a:rPr lang="es-MX" sz="2200" b="1" dirty="0"/>
              <a:t>2.1 Simples</a:t>
            </a:r>
            <a:br>
              <a:rPr lang="es-MX" sz="2200" b="1" dirty="0"/>
            </a:br>
            <a:r>
              <a:rPr lang="es-MX" sz="2200" b="1" dirty="0"/>
              <a:t>     2.1.3 Lógicos</a:t>
            </a:r>
            <a:br>
              <a:rPr lang="es-MX" sz="2200" b="1" dirty="0"/>
            </a:br>
            <a:r>
              <a:rPr lang="es-MX" sz="2200" b="1" dirty="0"/>
              <a:t/>
            </a:r>
            <a:br>
              <a:rPr lang="es-MX" sz="2200" b="1" dirty="0"/>
            </a:br>
            <a:r>
              <a:rPr lang="es-MX" sz="2800" b="1" dirty="0" smtClean="0">
                <a:solidFill>
                  <a:srgbClr val="A50021"/>
                </a:solidFill>
                <a:effectLst>
                  <a:outerShdw blurRad="38100" dist="38100" dir="2700000" algn="tl">
                    <a:srgbClr val="000000">
                      <a:alpha val="43137"/>
                    </a:srgbClr>
                  </a:outerShdw>
                </a:effectLst>
              </a:rPr>
              <a:t/>
            </a:r>
            <a:br>
              <a:rPr lang="es-MX" sz="2800" b="1" dirty="0" smtClean="0">
                <a:solidFill>
                  <a:srgbClr val="A50021"/>
                </a:solidFill>
                <a:effectLst>
                  <a:outerShdw blurRad="38100" dist="38100" dir="2700000" algn="tl">
                    <a:srgbClr val="000000">
                      <a:alpha val="43137"/>
                    </a:srgbClr>
                  </a:outerShdw>
                </a:effectLst>
              </a:rPr>
            </a:br>
            <a:r>
              <a:rPr lang="es-MX" sz="2800" u="sng" dirty="0">
                <a:latin typeface="Arial" panose="020B0604020202020204" pitchFamily="34" charset="0"/>
                <a:cs typeface="Arial" panose="020B0604020202020204" pitchFamily="34" charset="0"/>
              </a:rPr>
              <a:t/>
            </a:r>
            <a:br>
              <a:rPr lang="es-MX" sz="2800" u="sng" dirty="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r>
            <a:br>
              <a:rPr lang="es-MX" sz="2800" u="sng" dirty="0" smtClean="0">
                <a:latin typeface="Arial" panose="020B0604020202020204" pitchFamily="34" charset="0"/>
                <a:cs typeface="Arial" panose="020B0604020202020204" pitchFamily="34" charset="0"/>
              </a:rPr>
            </a:br>
            <a:endParaRPr lang="es-MX" sz="2800" u="sng"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654908" y="1355617"/>
            <a:ext cx="10600038" cy="4351338"/>
          </a:xfrm>
        </p:spPr>
        <p:txBody>
          <a:bodyPr>
            <a:normAutofit lnSpcReduction="10000"/>
          </a:bodyPr>
          <a:lstStyle/>
          <a:p>
            <a:pPr marL="0" indent="0" algn="ctr">
              <a:buNone/>
            </a:pPr>
            <a:endParaRPr lang="es-MX" altLang="es-MX" sz="1800" b="1" dirty="0" smtClean="0"/>
          </a:p>
          <a:p>
            <a:pPr marL="0" indent="0" algn="ctr">
              <a:buNone/>
            </a:pPr>
            <a:endParaRPr lang="es-MX" altLang="es-MX" sz="1800" b="1" dirty="0"/>
          </a:p>
          <a:p>
            <a:pPr marL="0" indent="0" algn="just">
              <a:buNone/>
            </a:pPr>
            <a:endParaRPr lang="es-MX" altLang="es-MX" sz="2400" dirty="0" smtClean="0">
              <a:ea typeface="Batang" panose="02030600000101010101" pitchFamily="18" charset="-127"/>
              <a:cs typeface="Arial" panose="020B0604020202020204" pitchFamily="34" charset="0"/>
            </a:endParaRPr>
          </a:p>
          <a:p>
            <a:pPr algn="just">
              <a:lnSpc>
                <a:spcPct val="150000"/>
              </a:lnSpc>
              <a:spcBef>
                <a:spcPct val="0"/>
              </a:spcBef>
              <a:buFontTx/>
              <a:buNone/>
            </a:pPr>
            <a:r>
              <a:rPr lang="es-MX" altLang="es-MX" sz="2400" dirty="0">
                <a:latin typeface="Arial" panose="020B0604020202020204" pitchFamily="34" charset="0"/>
                <a:cs typeface="Arial" panose="020B0604020202020204" pitchFamily="34" charset="0"/>
              </a:rPr>
              <a:t>Reconocidos como booleanos, son los que permiten tomar decisiones entre dos valores y reconocidos como datos condicionales (Informática, 2012). </a:t>
            </a:r>
          </a:p>
          <a:p>
            <a:pPr algn="just">
              <a:lnSpc>
                <a:spcPct val="150000"/>
              </a:lnSpc>
              <a:spcBef>
                <a:spcPct val="0"/>
              </a:spcBef>
              <a:buFontTx/>
              <a:buNone/>
            </a:pPr>
            <a:endParaRPr lang="es-MX" altLang="es-MX" sz="2400" dirty="0">
              <a:latin typeface="Arial" panose="020B0604020202020204" pitchFamily="34" charset="0"/>
              <a:cs typeface="Arial" panose="020B0604020202020204" pitchFamily="34" charset="0"/>
            </a:endParaRPr>
          </a:p>
          <a:p>
            <a:pPr algn="just">
              <a:lnSpc>
                <a:spcPct val="150000"/>
              </a:lnSpc>
              <a:spcBef>
                <a:spcPct val="0"/>
              </a:spcBef>
              <a:buFontTx/>
              <a:buNone/>
            </a:pPr>
            <a:r>
              <a:rPr lang="es-MX" altLang="es-MX" sz="2400" dirty="0">
                <a:latin typeface="Arial" panose="020B0604020202020204" pitchFamily="34" charset="0"/>
                <a:cs typeface="Arial" panose="020B0604020202020204" pitchFamily="34" charset="0"/>
              </a:rPr>
              <a:t>Ejemplos:</a:t>
            </a:r>
          </a:p>
          <a:p>
            <a:pPr algn="just">
              <a:lnSpc>
                <a:spcPct val="150000"/>
              </a:lnSpc>
              <a:spcBef>
                <a:spcPct val="0"/>
              </a:spcBef>
              <a:buFontTx/>
              <a:buNone/>
            </a:pPr>
            <a:r>
              <a:rPr lang="es-MX" altLang="es-MX" sz="2400" dirty="0">
                <a:latin typeface="Arial" panose="020B0604020202020204" pitchFamily="34" charset="0"/>
                <a:cs typeface="Arial" panose="020B0604020202020204" pitchFamily="34" charset="0"/>
              </a:rPr>
              <a:t> SI o NO, FALSO o VERDADERO, </a:t>
            </a:r>
          </a:p>
          <a:p>
            <a:pPr algn="just">
              <a:lnSpc>
                <a:spcPct val="150000"/>
              </a:lnSpc>
              <a:spcBef>
                <a:spcPct val="0"/>
              </a:spcBef>
              <a:buFontTx/>
              <a:buNone/>
            </a:pPr>
            <a:r>
              <a:rPr lang="es-MX" altLang="es-MX" sz="2400" dirty="0">
                <a:latin typeface="Arial" panose="020B0604020202020204" pitchFamily="34" charset="0"/>
                <a:cs typeface="Arial" panose="020B0604020202020204" pitchFamily="34" charset="0"/>
              </a:rPr>
              <a:t>TRUE o FALSE</a:t>
            </a:r>
          </a:p>
          <a:p>
            <a:pPr marL="0" indent="0" algn="just">
              <a:buNone/>
            </a:pPr>
            <a:endParaRPr lang="es-MX" altLang="es-MX" sz="2400" dirty="0" smtClean="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a:p>
            <a:pPr marL="0" indent="0">
              <a:buNone/>
            </a:pPr>
            <a:endParaRPr lang="es-MX" altLang="es-MX" sz="1800" dirty="0">
              <a:latin typeface="Arial" panose="020B0604020202020204" pitchFamily="34" charset="0"/>
              <a:ea typeface="Batang" panose="02030600000101010101" pitchFamily="18" charset="-127"/>
              <a:cs typeface="Arial" panose="020B0604020202020204" pitchFamily="34" charset="0"/>
            </a:endParaRPr>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76" y="76801"/>
            <a:ext cx="1267340" cy="1548971"/>
          </a:xfrm>
          <a:prstGeom prst="rect">
            <a:avLst/>
          </a:prstGeom>
        </p:spPr>
      </p:pic>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53525" y="0"/>
            <a:ext cx="3038475" cy="1809750"/>
          </a:xfrm>
          <a:prstGeom prst="rect">
            <a:avLst/>
          </a:prstGeom>
        </p:spPr>
      </p:pic>
    </p:spTree>
    <p:extLst>
      <p:ext uri="{BB962C8B-B14F-4D97-AF65-F5344CB8AC3E}">
        <p14:creationId xmlns:p14="http://schemas.microsoft.com/office/powerpoint/2010/main" val="151827170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309</TotalTime>
  <Words>1034</Words>
  <Application>Microsoft Office PowerPoint</Application>
  <PresentationFormat>Panorámica</PresentationFormat>
  <Paragraphs>214</Paragraphs>
  <Slides>19</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19</vt:i4>
      </vt:variant>
    </vt:vector>
  </HeadingPairs>
  <TitlesOfParts>
    <vt:vector size="26" baseType="lpstr">
      <vt:lpstr>Batang</vt:lpstr>
      <vt:lpstr>Arial</vt:lpstr>
      <vt:lpstr>Calibri</vt:lpstr>
      <vt:lpstr>Calibri Light</vt:lpstr>
      <vt:lpstr>Century Gothic</vt:lpstr>
      <vt:lpstr>Wingdings</vt:lpstr>
      <vt:lpstr>Tema de Office</vt:lpstr>
      <vt:lpstr>ESCUELA PREPARATORIA No.3 </vt:lpstr>
      <vt:lpstr>Presentación de PowerPoint</vt:lpstr>
      <vt:lpstr>   RESUMEN    </vt:lpstr>
      <vt:lpstr>       Tipos de datos 2.1 Simples  2.1.1 Numéricos   2.1.1.1 Enteras    </vt:lpstr>
      <vt:lpstr>      Tipos de datos 2.1 Simples  2.1.1 Numéricos   2.1.1.1 Reales      </vt:lpstr>
      <vt:lpstr>     Tipos de datos 2.1 Simples      2.1.2 Alfanuméricos      </vt:lpstr>
      <vt:lpstr>      Tipos de datos 2.1 Simples      2.1.2 Alfanuméricos  2.1.2.1 Carácter     </vt:lpstr>
      <vt:lpstr>      Tipos de datos 2.1 Simples      2.1.2 Alfanuméricos  2.1.2.1 Cadena      </vt:lpstr>
      <vt:lpstr>      Tipos de datos 2.1 Simples      2.1.3 Lógicos     </vt:lpstr>
      <vt:lpstr>      Tipos de datos 2.2 Complejos  2.2.1 Arreglos     </vt:lpstr>
      <vt:lpstr>      Tipos de datos 2.2 Complejos  2.2.1 Arreglos 2.2.1.1Unidimensionales     </vt:lpstr>
      <vt:lpstr>     Tipos de datos 2.2 Complejos  2.2.1 Arreglos 2.2.1.1Bidireccionales    </vt:lpstr>
      <vt:lpstr>      Tipos de datos 2.2 Complejos  2.2.2 Estructuras   </vt:lpstr>
      <vt:lpstr>      3. Identificadores    </vt:lpstr>
      <vt:lpstr>      3. Identificadores    </vt:lpstr>
      <vt:lpstr>      4. Variables     </vt:lpstr>
      <vt:lpstr>      5. Constantes    </vt:lpstr>
      <vt:lpstr>      6.Declaración de datos     </vt:lpstr>
      <vt:lpstr>              REFERENCIAS  Informática, M. S. (2012). Algoritmia. Obtenido de ejemplo y ejercicios: https://pastranamoreno.files.wordpress.com/2012/05/ejercicios-resueltos.pdf  Manene, L. M. (28 de julio de 2011). blog. Obtenido de Los DIAGRAMAS DE FLUJO: su definición, objetivo, ventajas, elaboración, fases, reglas y ejemplos de aplicaciones.: https://luismiguelmanene.wordpress.com/2011/07/28/los-diagramas-de-flujo-su-definicion-objetivo-ventajas-elaboracion-fases-reglas-y-ejemplos-de-aplicaciones/  Rentería, I. R. (2015). Fundamentos de programación. Obtenido de TUTORIAL PSEINT: http://pseint.sourceforge.net/ *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ANGEL SAUCEDO A</dc:creator>
  <cp:lastModifiedBy>ANGEL SAUCEDO A</cp:lastModifiedBy>
  <cp:revision>25</cp:revision>
  <dcterms:created xsi:type="dcterms:W3CDTF">2016-04-14T17:39:31Z</dcterms:created>
  <dcterms:modified xsi:type="dcterms:W3CDTF">2016-05-20T18:59:11Z</dcterms:modified>
</cp:coreProperties>
</file>